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54"/>
  </p:notesMasterIdLst>
  <p:sldIdLst>
    <p:sldId id="257" r:id="rId2"/>
    <p:sldId id="283" r:id="rId3"/>
    <p:sldId id="284" r:id="rId4"/>
    <p:sldId id="420" r:id="rId5"/>
    <p:sldId id="290" r:id="rId6"/>
    <p:sldId id="451" r:id="rId7"/>
    <p:sldId id="333" r:id="rId8"/>
    <p:sldId id="398" r:id="rId9"/>
    <p:sldId id="331" r:id="rId10"/>
    <p:sldId id="435" r:id="rId11"/>
    <p:sldId id="332" r:id="rId12"/>
    <p:sldId id="402" r:id="rId13"/>
    <p:sldId id="370" r:id="rId14"/>
    <p:sldId id="372" r:id="rId15"/>
    <p:sldId id="342" r:id="rId16"/>
    <p:sldId id="403" r:id="rId17"/>
    <p:sldId id="404" r:id="rId18"/>
    <p:sldId id="405" r:id="rId19"/>
    <p:sldId id="300" r:id="rId20"/>
    <p:sldId id="440" r:id="rId21"/>
    <p:sldId id="409" r:id="rId22"/>
    <p:sldId id="307" r:id="rId23"/>
    <p:sldId id="421" r:id="rId24"/>
    <p:sldId id="410" r:id="rId25"/>
    <p:sldId id="412" r:id="rId26"/>
    <p:sldId id="309" r:id="rId27"/>
    <p:sldId id="310" r:id="rId28"/>
    <p:sldId id="442" r:id="rId29"/>
    <p:sldId id="443" r:id="rId30"/>
    <p:sldId id="316" r:id="rId31"/>
    <p:sldId id="448" r:id="rId32"/>
    <p:sldId id="321" r:id="rId33"/>
    <p:sldId id="323" r:id="rId34"/>
    <p:sldId id="324" r:id="rId35"/>
    <p:sldId id="294" r:id="rId36"/>
    <p:sldId id="414" r:id="rId37"/>
    <p:sldId id="295" r:id="rId38"/>
    <p:sldId id="328" r:id="rId39"/>
    <p:sldId id="330" r:id="rId40"/>
    <p:sldId id="387" r:id="rId41"/>
    <p:sldId id="401" r:id="rId42"/>
    <p:sldId id="371" r:id="rId43"/>
    <p:sldId id="373" r:id="rId44"/>
    <p:sldId id="377" r:id="rId45"/>
    <p:sldId id="378" r:id="rId46"/>
    <p:sldId id="427" r:id="rId47"/>
    <p:sldId id="381" r:id="rId48"/>
    <p:sldId id="384" r:id="rId49"/>
    <p:sldId id="430" r:id="rId50"/>
    <p:sldId id="415" r:id="rId51"/>
    <p:sldId id="416" r:id="rId52"/>
    <p:sldId id="447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66"/>
    <a:srgbClr val="0000FF"/>
    <a:srgbClr val="000000"/>
    <a:srgbClr val="000099"/>
    <a:srgbClr val="6600CC"/>
    <a:srgbClr val="CC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4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1E5D9CE-59FF-BA44-B79C-EAC75A9BD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1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4680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680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A1BFEB-183C-EF42-8777-7725AF73EF1E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1068E2-AFDF-CA49-9EA0-8B3DF403A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395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676EF-B8BB-BA43-AAA9-0CE0E5602210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F517-DD78-6A4D-A18F-1F598F6C7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21060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77F5A-BBF6-354E-88BF-3F5330DC90D5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2B3C9-8AB3-024A-9184-2107C6F8E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70771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06319-3D56-7A4F-8E1E-93962953707D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9316C-1C86-F947-957A-84F3C3889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17650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0934-4BF8-CD48-9247-B0A843A8A5FE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D951D-5B79-4C48-8C3F-4011B7E55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4356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57718-AF1E-2840-8FDF-046BF43F03C5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CA100-1682-9449-ADFA-D7B8451C2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87388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21F38-1547-464E-983F-F1BC0724CF2C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CFE92-31C8-804D-8346-1BBB91A6D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94638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533A-9384-E64B-BAB2-5EA8E95882D5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D611D-C10C-CE4C-AC0A-7EB99D1C9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89635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3A5C8-F8F6-BE4E-B944-BB790A2DF4D0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BD301-95AE-0643-B089-080854E6A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2561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949EF-E96C-C44A-A681-B67911F29E38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F4545-98DB-6E45-843D-8DB5DFEE5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76736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60980-BA4E-544D-A6A1-D86249104AC3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DB6DE-A081-1F44-8DE6-1BFBE4F67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06190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76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4577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7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fld id="{50624C9C-8691-884B-94A0-826E0C386274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24578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fld id="{9CD190FF-BA8A-0649-B50D-58DD92088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78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5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5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8" grpId="0"/>
      <p:bldP spid="245782" grpId="0" build="p">
        <p:tmplLst>
          <p:tmpl lvl="1">
            <p:tnLst>
              <p:par>
                <p:cTn xmlns:p14="http://schemas.microsoft.com/office/powerpoint/2010/main"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ncbi.nlm.nih.gov/sites/entrez?Db=pubmed&amp;Cmd=Search&amp;Term=%22Menezes%20AH%22%5BAuthor%5D&amp;itool=EntrezSystem2.PEntrez.Pubmed.Pubmed_ResultsPanel.Pubmed_DiscoveryPanel.Pubmed_RVAbstractPlu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8895B7C7-EDB6-BC4E-9B00-EA472525B352}" type="slidenum">
              <a:rPr lang="en-US" sz="1200" smtClean="0">
                <a:latin typeface="Verdana" charset="0"/>
              </a:rPr>
              <a:pPr>
                <a:defRPr/>
              </a:pPr>
              <a:t>1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781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     </a:t>
            </a:r>
            <a:r>
              <a:rPr lang="en-US" sz="32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SURGICAL APPROACHES TO FORAMEN MAGNUM LESIONS        </a:t>
            </a:r>
            <a:endParaRPr lang="en-US" sz="32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>
              <a:defRPr/>
            </a:pPr>
            <a:r>
              <a:rPr lang="en-US" sz="32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                </a:t>
            </a:r>
            <a:endParaRPr lang="en-US" sz="3200" b="1" i="1" dirty="0" smtClean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8F45DA48-A520-5948-AB3D-8BE6EDE790A4}" type="slidenum">
              <a:rPr lang="en-US" sz="1200" smtClean="0">
                <a:latin typeface="Verdana" charset="0"/>
              </a:rPr>
              <a:pPr>
                <a:defRPr/>
              </a:pPr>
              <a:t>10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304800" y="193675"/>
            <a:ext cx="73914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>
                <a:solidFill>
                  <a:srgbClr val="FFFF00"/>
                </a:solidFill>
              </a:rPr>
              <a:t>Sub Occ. approaches </a:t>
            </a:r>
          </a:p>
          <a:p>
            <a:endParaRPr lang="en-US" sz="24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A- Three-quarter prone position.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B- Vertical midline Incision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C- S.O. craniectomy and a laminectomy of  C1 and C2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D- Dural incision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E- Intradural exposure</a:t>
            </a:r>
            <a:endParaRPr lang="en-US" sz="2000" b="1">
              <a:solidFill>
                <a:srgbClr val="FF9900"/>
              </a:solidFill>
            </a:endParaRP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F- Hockey-stick    </a:t>
            </a:r>
          </a:p>
          <a:p>
            <a:r>
              <a:rPr lang="en-US" sz="2000">
                <a:solidFill>
                  <a:srgbClr val="FF9900"/>
                </a:solidFill>
              </a:rPr>
              <a:t>    retro sigmoid exposure.</a:t>
            </a:r>
          </a:p>
          <a:p>
            <a:endParaRPr lang="en-US" sz="20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4305D3A2-117F-734F-95F8-73BD3A512609}" type="slidenum">
              <a:rPr lang="en-US" sz="1200" smtClean="0">
                <a:latin typeface="Verdana" charset="0"/>
              </a:rPr>
              <a:pPr>
                <a:defRPr/>
              </a:pPr>
              <a:t>11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60325" y="0"/>
            <a:ext cx="9083675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 sz="3200"/>
              <a:t> </a:t>
            </a:r>
            <a:r>
              <a:rPr lang="en-US" b="1">
                <a:solidFill>
                  <a:srgbClr val="000000"/>
                </a:solidFill>
              </a:rPr>
              <a:t>POSITION :</a:t>
            </a:r>
          </a:p>
          <a:p>
            <a:pPr>
              <a:buFont typeface="Wingdings" charset="0"/>
              <a:buNone/>
            </a:pPr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 Prone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-  Sitting 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STEPS :</a:t>
            </a:r>
          </a:p>
          <a:p>
            <a:r>
              <a:rPr lang="en-US" sz="3200"/>
              <a:t>         </a:t>
            </a:r>
            <a:r>
              <a:rPr lang="en-US" sz="3200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Vertical midline or Hockey-stick skin incision </a:t>
            </a:r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          - Y-shape muscle incision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- Craniectomy above the FM and a laminectomy of the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axis and atlas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r>
              <a:rPr lang="en-US">
                <a:solidFill>
                  <a:schemeClr val="tx2"/>
                </a:solidFill>
              </a:rPr>
              <a:t>          - Dura mater opened by Y shaped  incision</a:t>
            </a:r>
          </a:p>
          <a:p>
            <a:pPr>
              <a:buFont typeface="Wingdings" charset="0"/>
              <a:buChar char="Ø"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29B76A15-6CC1-9F45-8136-8C8BBF3E8042}" type="slidenum">
              <a:rPr lang="en-US" sz="1200" smtClean="0">
                <a:latin typeface="Verdana" charset="0"/>
              </a:rPr>
              <a:pPr>
                <a:defRPr/>
              </a:pPr>
              <a:t>12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>
                <a:solidFill>
                  <a:schemeClr val="tx2"/>
                </a:solidFill>
              </a:rPr>
              <a:t>Most difficult lesions to remove are those situated ant. to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the 9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, 10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and 11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nerves and lateral medullary segment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of the vertebral artery.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An attempt should be made to gently separate the rootlets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and to operate through the interval between the rootlets.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62A025BA-0450-8645-9730-156326F5A057}" type="slidenum">
              <a:rPr lang="en-US" sz="1200" smtClean="0">
                <a:latin typeface="Verdana" charset="0"/>
              </a:rPr>
              <a:pPr>
                <a:defRPr/>
              </a:pPr>
              <a:t>13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2 - RETROSIGMOID SUBOCCIPITAL APPROACH :</a:t>
            </a:r>
          </a:p>
          <a:p>
            <a:pPr>
              <a:defRPr/>
            </a:pPr>
            <a:endParaRPr lang="en-US" sz="320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Clr>
                <a:schemeClr val="tx2"/>
              </a:buClr>
              <a:buFont typeface="Wingdings" charset="0"/>
              <a:buChar char="Ø"/>
              <a:defRPr/>
            </a:pPr>
            <a:r>
              <a:rPr lang="en-US" sz="3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1" smtClean="0">
                <a:solidFill>
                  <a:srgbClr val="080808"/>
                </a:solidFill>
              </a:rPr>
              <a:t>INDICATION :</a:t>
            </a:r>
          </a:p>
          <a:p>
            <a:pPr>
              <a:defRPr/>
            </a:pPr>
            <a:r>
              <a:rPr lang="en-US" sz="32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- </a:t>
            </a:r>
            <a:r>
              <a:rPr lang="en-US" smtClean="0">
                <a:solidFill>
                  <a:schemeClr val="tx2"/>
                </a:solidFill>
              </a:rPr>
              <a:t>Intradural posterolateral lesions</a:t>
            </a:r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  <a:defRPr/>
            </a:pPr>
            <a:r>
              <a:rPr lang="en-US" sz="32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1" smtClean="0">
                <a:solidFill>
                  <a:srgbClr val="080808"/>
                </a:solidFill>
              </a:rPr>
              <a:t>ADVANTAGES :</a:t>
            </a:r>
          </a:p>
          <a:p>
            <a:pPr>
              <a:defRPr/>
            </a:pPr>
            <a:r>
              <a:rPr lang="en-US" sz="32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- </a:t>
            </a:r>
            <a:r>
              <a:rPr lang="en-US" smtClean="0">
                <a:solidFill>
                  <a:schemeClr val="tx2"/>
                </a:solidFill>
              </a:rPr>
              <a:t>Wide view of the CP angle and of the intradural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structures behind the ipsilateral lower clivus </a:t>
            </a:r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  <a:defRPr/>
            </a:pP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1" smtClean="0">
                <a:solidFill>
                  <a:srgbClr val="080808"/>
                </a:solidFill>
              </a:rPr>
              <a:t>DISADVANTAGES: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- Inadequate exposure of more medial or C/L extension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of lesion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- Retraction on neural tissues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99205D05-330E-5F4B-8847-249A0E43855C}" type="slidenum">
              <a:rPr lang="en-US" sz="1200" smtClean="0">
                <a:latin typeface="Verdana" charset="0"/>
              </a:rPr>
              <a:pPr>
                <a:defRPr/>
              </a:pPr>
              <a:t>14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2209800" y="1447800"/>
            <a:ext cx="7620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 b="1" i="1">
                <a:solidFill>
                  <a:srgbClr val="FFFF66"/>
                </a:solidFill>
              </a:rPr>
              <a:t>Retro sigmoid approach</a:t>
            </a:r>
          </a:p>
          <a:p>
            <a:endParaRPr lang="en-US" sz="2400"/>
          </a:p>
          <a:p>
            <a:r>
              <a:rPr lang="en-US" sz="2400">
                <a:solidFill>
                  <a:srgbClr val="FF0000"/>
                </a:solidFill>
              </a:rPr>
              <a:t>- </a:t>
            </a:r>
            <a:r>
              <a:rPr lang="en-US" sz="2400">
                <a:solidFill>
                  <a:srgbClr val="000099"/>
                </a:solidFill>
              </a:rPr>
              <a:t>Three-quarter</a:t>
            </a:r>
          </a:p>
          <a:p>
            <a:r>
              <a:rPr lang="en-US" sz="2400">
                <a:solidFill>
                  <a:srgbClr val="000099"/>
                </a:solidFill>
              </a:rPr>
              <a:t>prone position.  </a:t>
            </a:r>
          </a:p>
          <a:p>
            <a:r>
              <a:rPr lang="en-US" sz="2400">
                <a:solidFill>
                  <a:srgbClr val="000099"/>
                </a:solidFill>
              </a:rPr>
              <a:t>- Vertical paramedian</a:t>
            </a:r>
          </a:p>
          <a:p>
            <a:r>
              <a:rPr lang="en-US" sz="2400">
                <a:solidFill>
                  <a:srgbClr val="000099"/>
                </a:solidFill>
              </a:rPr>
              <a:t>incision crosses the asterion. </a:t>
            </a:r>
          </a:p>
          <a:p>
            <a:r>
              <a:rPr lang="en-US" sz="2400">
                <a:solidFill>
                  <a:srgbClr val="000099"/>
                </a:solidFill>
              </a:rPr>
              <a:t>- Superolateral margin of the</a:t>
            </a:r>
          </a:p>
          <a:p>
            <a:r>
              <a:rPr lang="en-US" sz="2400">
                <a:solidFill>
                  <a:srgbClr val="000099"/>
                </a:solidFill>
              </a:rPr>
              <a:t>craniotomy is positioned at the</a:t>
            </a:r>
          </a:p>
          <a:p>
            <a:r>
              <a:rPr lang="en-US" sz="2400">
                <a:solidFill>
                  <a:srgbClr val="000099"/>
                </a:solidFill>
              </a:rPr>
              <a:t>junction of the transverse and sigmoid</a:t>
            </a:r>
          </a:p>
          <a:p>
            <a:r>
              <a:rPr lang="en-US" sz="2400">
                <a:solidFill>
                  <a:srgbClr val="000099"/>
                </a:solidFill>
              </a:rPr>
              <a:t>sinuses</a:t>
            </a:r>
            <a:r>
              <a:rPr lang="en-US" sz="240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7AA0A653-FA74-1245-A1AD-C74E80916048}" type="slidenum">
              <a:rPr lang="en-US" sz="1200" smtClean="0">
                <a:latin typeface="Verdana" charset="0"/>
              </a:rPr>
              <a:pPr>
                <a:defRPr/>
              </a:pPr>
              <a:t>15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0" y="0"/>
            <a:ext cx="9144000" cy="625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US" sz="3200">
                <a:solidFill>
                  <a:srgbClr val="FF0000"/>
                </a:solidFill>
              </a:rPr>
              <a:t>          </a:t>
            </a:r>
            <a:r>
              <a:rPr lang="en-US">
                <a:solidFill>
                  <a:srgbClr val="FF0000"/>
                </a:solidFill>
              </a:rPr>
              <a:t>3 - </a:t>
            </a:r>
            <a:r>
              <a:rPr lang="en-US" b="1">
                <a:solidFill>
                  <a:srgbClr val="FF0000"/>
                </a:solidFill>
              </a:rPr>
              <a:t>EXTREME LATERAL APPROACH :</a:t>
            </a:r>
          </a:p>
          <a:p>
            <a:pPr marL="342900" indent="-342900"/>
            <a:r>
              <a:rPr lang="en-US" sz="3200" b="1"/>
              <a:t>                                  (</a:t>
            </a:r>
            <a:r>
              <a:rPr lang="en-US" sz="2400">
                <a:solidFill>
                  <a:srgbClr val="FFFF00"/>
                </a:solidFill>
              </a:rPr>
              <a:t>Sen and Sekhar and AL-Mefty et al</a:t>
            </a:r>
            <a:r>
              <a:rPr lang="en-US" sz="1800"/>
              <a:t> </a:t>
            </a:r>
            <a:r>
              <a:rPr lang="en-US"/>
              <a:t>)</a:t>
            </a:r>
            <a:endParaRPr lang="en-US" sz="2400" b="1"/>
          </a:p>
          <a:p>
            <a:pPr marL="342900" indent="-342900"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 b="1">
                <a:solidFill>
                  <a:srgbClr val="000000"/>
                </a:solidFill>
              </a:rPr>
              <a:t>INDICATION :</a:t>
            </a:r>
          </a:p>
          <a:p>
            <a:pPr marL="342900" indent="-342900"/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- Anterior / anterolateral lesions                     </a:t>
            </a:r>
          </a:p>
          <a:p>
            <a:pPr marL="342900" indent="-342900"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 marL="342900" indent="-342900">
              <a:buClr>
                <a:schemeClr val="tx1"/>
              </a:buCl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</a:t>
            </a:r>
          </a:p>
          <a:p>
            <a:pPr marL="342900" indent="-342900">
              <a:buClr>
                <a:schemeClr val="tx1"/>
              </a:buCl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 marL="342900" indent="-342900"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PRINCIPLE :</a:t>
            </a:r>
          </a:p>
          <a:p>
            <a:pPr marL="342900" indent="-342900">
              <a:buFont typeface="Wingdings" charset="0"/>
              <a:buNone/>
            </a:pPr>
            <a:r>
              <a:rPr lang="en-US"/>
              <a:t>       - </a:t>
            </a:r>
            <a:r>
              <a:rPr lang="en-US">
                <a:solidFill>
                  <a:srgbClr val="FF0066"/>
                </a:solidFill>
              </a:rPr>
              <a:t>Removal of more bone</a:t>
            </a:r>
            <a:r>
              <a:rPr lang="en-US"/>
              <a:t> </a:t>
            </a:r>
            <a:r>
              <a:rPr lang="en-US">
                <a:solidFill>
                  <a:schemeClr val="tx2"/>
                </a:solidFill>
              </a:rPr>
              <a:t>in key areas </a:t>
            </a:r>
          </a:p>
          <a:p>
            <a:pPr marL="342900" indent="-342900"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 marL="342900" indent="-342900"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- Exposure of  VA and mobilization of extradural course    </a:t>
            </a:r>
          </a:p>
          <a:p>
            <a:pPr marL="342900" indent="-342900"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from C 2 to its dural entry point</a:t>
            </a:r>
          </a:p>
          <a:p>
            <a:pPr marL="342900" indent="-342900"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 marL="342900" indent="-342900"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35CC0EE4-8D58-1644-9D31-7FEF3A7307F3}" type="slidenum">
              <a:rPr lang="en-US" sz="1200" smtClean="0">
                <a:latin typeface="Verdana" charset="0"/>
              </a:rPr>
              <a:pPr>
                <a:defRPr/>
              </a:pPr>
              <a:t>16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0" y="304800"/>
            <a:ext cx="9275763" cy="667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Clr>
                <a:schemeClr val="tx1"/>
              </a:buClr>
              <a:buFont typeface="Wingdings" charset="0"/>
              <a:buChar char="Ø"/>
              <a:defRPr/>
            </a:pPr>
            <a:r>
              <a:rPr lang="en-US" sz="3200" b="1" smtClean="0">
                <a:solidFill>
                  <a:srgbClr val="000000"/>
                </a:solidFill>
              </a:rPr>
              <a:t> ADVANTAGES :</a:t>
            </a:r>
          </a:p>
          <a:p>
            <a:pPr>
              <a:buFont typeface="Wingdings" charset="0"/>
              <a:buNone/>
              <a:defRPr/>
            </a:pPr>
            <a:r>
              <a:rPr lang="en-US" sz="3200" b="1" smtClean="0">
                <a:solidFill>
                  <a:srgbClr val="000000"/>
                </a:solidFill>
              </a:rPr>
              <a:t>        </a:t>
            </a:r>
            <a:r>
              <a:rPr lang="en-US" smtClean="0">
                <a:solidFill>
                  <a:schemeClr val="tx2"/>
                </a:solidFill>
              </a:rPr>
              <a:t>- Short distance and wide surgical field</a:t>
            </a:r>
          </a:p>
          <a:p>
            <a:pPr>
              <a:buFont typeface="Wingdings" charset="0"/>
              <a:buNone/>
              <a:defRPr/>
            </a:pPr>
            <a:r>
              <a:rPr lang="en-US" smtClean="0">
                <a:solidFill>
                  <a:schemeClr val="tx2"/>
                </a:solidFill>
              </a:rPr>
              <a:t>         </a:t>
            </a:r>
          </a:p>
          <a:p>
            <a:pPr>
              <a:buFont typeface="Wingdings" charset="0"/>
              <a:buNone/>
              <a:defRPr/>
            </a:pPr>
            <a:r>
              <a:rPr lang="en-US" smtClean="0">
                <a:solidFill>
                  <a:schemeClr val="tx2"/>
                </a:solidFill>
              </a:rPr>
              <a:t>         - Tumor and brain stem interface under direct vision</a:t>
            </a:r>
          </a:p>
          <a:p>
            <a:pPr>
              <a:buFont typeface="Wingdings" charset="0"/>
              <a:buNone/>
              <a:defRPr/>
            </a:pPr>
            <a:r>
              <a:rPr lang="en-US" smtClean="0">
                <a:solidFill>
                  <a:schemeClr val="tx2"/>
                </a:solidFill>
              </a:rPr>
              <a:t>         </a:t>
            </a:r>
          </a:p>
          <a:p>
            <a:pPr>
              <a:buFont typeface="Wingdings" charset="0"/>
              <a:buNone/>
              <a:defRPr/>
            </a:pPr>
            <a:r>
              <a:rPr lang="en-US" smtClean="0">
                <a:solidFill>
                  <a:schemeClr val="tx2"/>
                </a:solidFill>
              </a:rPr>
              <a:t>         - Early proximal control of vertebral artery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- Intra and extradural parts of tumor may be accessed in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same sitting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- Occipitocervical stabilization is possible in same sitting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- May be combined with a subtemporal – infratemporal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or a presigmoid approach</a:t>
            </a:r>
            <a:endParaRPr lang="en-US" sz="3200" b="1" smtClean="0">
              <a:solidFill>
                <a:srgbClr val="000000"/>
              </a:solidFill>
            </a:endParaRPr>
          </a:p>
          <a:p>
            <a:pPr>
              <a:defRPr/>
            </a:pPr>
            <a:endParaRPr lang="en-US" sz="32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C8427302-BFCE-5B4A-9E69-C236F9FBE138}" type="slidenum">
              <a:rPr lang="en-US" sz="1200" smtClean="0">
                <a:latin typeface="Verdana" charset="0"/>
              </a:rPr>
              <a:pPr>
                <a:defRPr/>
              </a:pPr>
              <a:t>17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04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  <a:defRPr/>
            </a:pPr>
            <a: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smtClean="0">
                <a:solidFill>
                  <a:srgbClr val="000000"/>
                </a:solidFill>
              </a:rPr>
              <a:t>DISADVANTAGES :</a:t>
            </a:r>
          </a:p>
          <a:p>
            <a:pPr>
              <a:defRPr/>
            </a:pPr>
            <a:r>
              <a:rPr lang="en-US" sz="3200" b="1" smtClean="0">
                <a:solidFill>
                  <a:srgbClr val="000000"/>
                </a:solidFill>
              </a:rPr>
              <a:t>             </a:t>
            </a:r>
            <a:r>
              <a:rPr lang="en-US" smtClean="0">
                <a:solidFill>
                  <a:schemeClr val="tx2"/>
                </a:solidFill>
              </a:rPr>
              <a:t>- Extensive soft tissue dissection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  - Prolong operating time</a:t>
            </a:r>
          </a:p>
          <a:p>
            <a:pPr>
              <a:defRPr/>
            </a:pPr>
            <a:r>
              <a:rPr lang="en-US" smtClean="0"/>
              <a:t>               </a:t>
            </a:r>
            <a:r>
              <a:rPr lang="en-US" smtClean="0">
                <a:solidFill>
                  <a:schemeClr val="tx2"/>
                </a:solidFill>
              </a:rPr>
              <a:t>- Increased postoperative pain</a:t>
            </a:r>
          </a:p>
          <a:p>
            <a:pPr>
              <a:defRPr/>
            </a:pPr>
            <a:r>
              <a:rPr lang="en-US" smtClean="0"/>
              <a:t>               </a:t>
            </a:r>
            <a:r>
              <a:rPr lang="en-US" smtClean="0">
                <a:solidFill>
                  <a:schemeClr val="tx2"/>
                </a:solidFill>
              </a:rPr>
              <a:t>- Possible VA and LCN injury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  - Requirement of experienced surgeon</a:t>
            </a:r>
          </a:p>
          <a:p>
            <a:pPr>
              <a:defRPr/>
            </a:pPr>
            <a:endParaRPr lang="en-US" smtClean="0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  <a:defRPr/>
            </a:pPr>
            <a:r>
              <a:rPr lang="en-US" smtClean="0">
                <a:solidFill>
                  <a:schemeClr val="tx2"/>
                </a:solidFill>
              </a:rPr>
              <a:t>  </a:t>
            </a:r>
            <a:r>
              <a:rPr lang="en-US" b="1" smtClean="0">
                <a:solidFill>
                  <a:srgbClr val="000000"/>
                </a:solidFill>
              </a:rPr>
              <a:t>Relative contraindication</a:t>
            </a:r>
            <a:r>
              <a:rPr lang="en-US" smtClean="0">
                <a:solidFill>
                  <a:schemeClr val="tx2"/>
                </a:solidFill>
              </a:rPr>
              <a:t> – </a:t>
            </a:r>
          </a:p>
          <a:p>
            <a:pPr>
              <a:buFont typeface="Wingdings" charset="0"/>
              <a:buNone/>
              <a:defRPr/>
            </a:pPr>
            <a:r>
              <a:rPr lang="en-US" smtClean="0">
                <a:solidFill>
                  <a:schemeClr val="tx2"/>
                </a:solidFill>
              </a:rPr>
              <a:t>                - High jugular bulb</a:t>
            </a:r>
          </a:p>
          <a:p>
            <a:pPr>
              <a:buFont typeface="Wingdings" charset="0"/>
              <a:buNone/>
              <a:defRPr/>
            </a:pPr>
            <a:endParaRPr lang="en-US" b="1" smtClean="0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  <a:defRPr/>
            </a:pPr>
            <a:r>
              <a:rPr lang="en-US" b="1" smtClean="0">
                <a:solidFill>
                  <a:srgbClr val="000000"/>
                </a:solidFill>
              </a:rPr>
              <a:t>  POSITION :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  <a:p>
            <a:pPr>
              <a:buFont typeface="Wingdings" charset="0"/>
              <a:buNone/>
              <a:defRPr/>
            </a:pPr>
            <a:r>
              <a:rPr lang="en-US" smtClean="0">
                <a:solidFill>
                  <a:schemeClr val="tx2"/>
                </a:solidFill>
              </a:rPr>
              <a:t>                 - Lateral</a:t>
            </a:r>
          </a:p>
          <a:p>
            <a:pPr>
              <a:buFont typeface="Wingdings" charset="0"/>
              <a:buNone/>
              <a:defRPr/>
            </a:pPr>
            <a:endParaRPr lang="en-US" smtClean="0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  <a:defRPr/>
            </a:pPr>
            <a:r>
              <a:rPr lang="en-US" smtClean="0">
                <a:solidFill>
                  <a:schemeClr val="tx2"/>
                </a:solidFill>
              </a:rPr>
              <a:t>  </a:t>
            </a:r>
            <a:r>
              <a:rPr lang="en-US" b="1" smtClean="0">
                <a:solidFill>
                  <a:srgbClr val="000000"/>
                </a:solidFill>
              </a:rPr>
              <a:t>STEPS:</a:t>
            </a:r>
          </a:p>
          <a:p>
            <a:pPr>
              <a:buFont typeface="Wingdings" charset="0"/>
              <a:buNone/>
              <a:defRPr/>
            </a:pPr>
            <a:r>
              <a:rPr lang="en-US" smtClean="0">
                <a:solidFill>
                  <a:schemeClr val="tx2"/>
                </a:solidFill>
              </a:rPr>
              <a:t>              - </a:t>
            </a:r>
            <a:r>
              <a:rPr lang="en-US" i="1" smtClean="0">
                <a:solidFill>
                  <a:schemeClr val="tx2"/>
                </a:solidFill>
              </a:rPr>
              <a:t>INCISION </a:t>
            </a:r>
            <a:r>
              <a:rPr lang="en-US" smtClean="0">
                <a:solidFill>
                  <a:schemeClr val="tx2"/>
                </a:solidFill>
              </a:rPr>
              <a:t>:   Horse shoe / Inverted – L / Cuvilinear</a:t>
            </a:r>
          </a:p>
          <a:p>
            <a:pPr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AC7F82B0-8073-BA43-89A9-567FB8FFF5A1}" type="slidenum">
              <a:rPr lang="en-US" sz="1200" smtClean="0">
                <a:latin typeface="Verdana" charset="0"/>
              </a:rPr>
              <a:pPr>
                <a:defRPr/>
              </a:pPr>
              <a:t>18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                 # </a:t>
            </a:r>
            <a:r>
              <a:rPr lang="en-US">
                <a:solidFill>
                  <a:srgbClr val="FFFF00"/>
                </a:solidFill>
                <a:latin typeface="Times New Roman" pitchFamily="18" charset="0"/>
                <a:ea typeface="+mn-ea"/>
                <a:cs typeface="+mn-cs"/>
              </a:rPr>
              <a:t>Three anatomic stages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#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</a:t>
            </a:r>
            <a:r>
              <a:rPr lang="en-US">
                <a:solidFill>
                  <a:srgbClr val="000099"/>
                </a:solidFill>
                <a:latin typeface="Times New Roman" pitchFamily="18" charset="0"/>
                <a:ea typeface="+mn-ea"/>
                <a:cs typeface="+mn-cs"/>
              </a:rPr>
              <a:t>1 - Muscular dissection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</a:t>
            </a:r>
            <a:r>
              <a:rPr lang="en-US">
                <a:solidFill>
                  <a:srgbClr val="000099"/>
                </a:solidFill>
                <a:latin typeface="Times New Roman" pitchFamily="18" charset="0"/>
                <a:ea typeface="+mn-ea"/>
                <a:cs typeface="+mn-cs"/>
              </a:rPr>
              <a:t>2 - Extradural dissections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for  mastoidectomy, s.o.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craniectomy, extent of occipital condyle removal, and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exposure and identification of the hypoglossal canal,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jugular process, jugular tubercle, and facial nerve.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- VA exposure from f. transversarium of C 2 to dural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entry point and 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displaced downward and medially</a:t>
            </a:r>
          </a:p>
          <a:p>
            <a:pPr>
              <a:defRPr/>
            </a:pPr>
            <a:r>
              <a:rPr lang="en-US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- Tip of tr. process is preserved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</a:t>
            </a:r>
            <a:r>
              <a:rPr lang="en-US">
                <a:solidFill>
                  <a:srgbClr val="000099"/>
                </a:solidFill>
                <a:latin typeface="Times New Roman" pitchFamily="18" charset="0"/>
                <a:ea typeface="+mn-ea"/>
                <a:cs typeface="+mn-cs"/>
              </a:rPr>
              <a:t>3- Intradural exposure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- I</a:t>
            </a:r>
            <a:r>
              <a:rPr lang="en-US">
                <a:latin typeface="Times New Roman" pitchFamily="18" charset="0"/>
                <a:ea typeface="+mn-ea"/>
                <a:cs typeface="+mn-cs"/>
              </a:rPr>
              <a:t>ncision parallel to the lateral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margins of the craniotomy, with base of the flap medially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C0B14311-4A3E-0D43-84B0-8C8BAE6B57FF}" type="slidenum">
              <a:rPr lang="en-US" sz="1200" smtClean="0">
                <a:latin typeface="Verdana" charset="0"/>
              </a:rPr>
              <a:pPr>
                <a:defRPr/>
              </a:pPr>
              <a:t>19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0" y="0"/>
            <a:ext cx="9144000" cy="668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FF00"/>
                </a:solidFill>
              </a:rPr>
              <a:t>                    </a:t>
            </a:r>
            <a:r>
              <a:rPr lang="en-US" sz="4000" b="1" i="1" u="sng">
                <a:solidFill>
                  <a:srgbClr val="FFFF00"/>
                </a:solidFill>
              </a:rPr>
              <a:t>B - Anterior Approaches </a:t>
            </a:r>
          </a:p>
          <a:p>
            <a:r>
              <a:rPr lang="en-US" b="1" i="1">
                <a:solidFill>
                  <a:srgbClr val="FF0000"/>
                </a:solidFill>
              </a:rPr>
              <a:t>    1-TRSANSORAL APPROACHES </a:t>
            </a:r>
            <a:r>
              <a:rPr lang="en-US" b="1"/>
              <a:t>:</a:t>
            </a:r>
          </a:p>
          <a:p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</a:t>
            </a:r>
          </a:p>
          <a:p>
            <a:pPr>
              <a:buClr>
                <a:schemeClr val="tx2"/>
              </a:buClr>
              <a:buFont typeface="Wingdings" charset="0"/>
              <a:buNone/>
            </a:pP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MODIFICATIONS :</a:t>
            </a:r>
          </a:p>
          <a:p>
            <a:r>
              <a:rPr lang="en-US"/>
              <a:t>          </a:t>
            </a:r>
          </a:p>
          <a:p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Transpalatine approach                     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r>
              <a:rPr lang="en-US">
                <a:solidFill>
                  <a:schemeClr val="tx2"/>
                </a:solidFill>
              </a:rPr>
              <a:t>          - Labiomandibular or 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r>
              <a:rPr lang="en-US">
                <a:solidFill>
                  <a:schemeClr val="tx2"/>
                </a:solidFill>
              </a:rPr>
              <a:t>          - Labioglossomandibular approach (exposure upto C5)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r>
              <a:rPr lang="en-US"/>
              <a:t> 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-533400" y="1143000"/>
            <a:ext cx="8839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>
              <a:buFont typeface="Wingdings" charset="0"/>
              <a:buNone/>
            </a:pPr>
            <a:r>
              <a:rPr lang="en-US"/>
              <a:t>       </a:t>
            </a:r>
          </a:p>
          <a:p>
            <a:pPr lvl="1">
              <a:buFont typeface="Wingdings" charset="0"/>
              <a:buChar char="Ø"/>
            </a:pPr>
            <a:r>
              <a:rPr lang="en-US"/>
              <a:t>   </a:t>
            </a:r>
            <a:r>
              <a:rPr lang="en-US">
                <a:solidFill>
                  <a:schemeClr val="tx2"/>
                </a:solidFill>
              </a:rPr>
              <a:t>Most commonly selected anterior approach</a:t>
            </a:r>
            <a:r>
              <a:rPr lang="en-US"/>
              <a:t>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5ABFCD4E-9196-454C-873C-C70F755FB54C}" type="slidenum">
              <a:rPr lang="en-US" sz="1200" smtClean="0">
                <a:latin typeface="Verdana" charset="0"/>
              </a:rPr>
              <a:pPr>
                <a:defRPr/>
              </a:pPr>
              <a:t>2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658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00"/>
                </a:solidFill>
              </a:rPr>
              <a:t>        </a:t>
            </a:r>
            <a:r>
              <a:rPr lang="en-US" sz="3200" b="1" i="1" u="sng">
                <a:solidFill>
                  <a:srgbClr val="FFFF00"/>
                </a:solidFill>
              </a:rPr>
              <a:t>Surgical anatomy of foramen magnum</a:t>
            </a:r>
          </a:p>
          <a:p>
            <a:endParaRPr lang="en-US" sz="1800" b="1">
              <a:solidFill>
                <a:srgbClr val="FF3300"/>
              </a:solidFill>
              <a:latin typeface="Verdana" charset="0"/>
            </a:endParaRPr>
          </a:p>
          <a:p>
            <a:pPr>
              <a:buSzPct val="150000"/>
              <a:buFont typeface="Wingdings" charset="0"/>
              <a:buChar char="Ø"/>
            </a:pPr>
            <a:r>
              <a:rPr lang="en-US" sz="1800">
                <a:latin typeface="Verdana" charset="0"/>
              </a:rPr>
              <a:t>   </a:t>
            </a:r>
            <a:r>
              <a:rPr lang="en-US">
                <a:solidFill>
                  <a:schemeClr val="tx2"/>
                </a:solidFill>
              </a:rPr>
              <a:t>F M - located in the occipital bone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Three parts of occipital bones : </a:t>
            </a:r>
          </a:p>
          <a:p>
            <a:r>
              <a:rPr lang="en-US">
                <a:solidFill>
                  <a:schemeClr val="tx2"/>
                </a:solidFill>
              </a:rPr>
              <a:t>         </a:t>
            </a:r>
          </a:p>
          <a:p>
            <a:r>
              <a:rPr lang="en-US">
                <a:solidFill>
                  <a:schemeClr val="tx2"/>
                </a:solidFill>
              </a:rPr>
              <a:t>                    1 – Squamous part – Contain F M</a:t>
            </a:r>
          </a:p>
          <a:p>
            <a:r>
              <a:rPr lang="en-US">
                <a:solidFill>
                  <a:schemeClr val="tx2"/>
                </a:solidFill>
              </a:rPr>
              <a:t>                    2 -  Basal (clival) part – Ant. to the FM</a:t>
            </a:r>
          </a:p>
          <a:p>
            <a:r>
              <a:rPr lang="en-US">
                <a:solidFill>
                  <a:schemeClr val="tx2"/>
                </a:solidFill>
              </a:rPr>
              <a:t>                    3 -  Condylar part - Connects the squamous OB                        		      and clivus</a:t>
            </a:r>
          </a:p>
          <a:p>
            <a:pPr>
              <a:buFont typeface="Wingdings" charset="0"/>
              <a:buChar char="Ø"/>
            </a:pPr>
            <a:r>
              <a:rPr lang="en-US" sz="3200">
                <a:solidFill>
                  <a:schemeClr val="tx2"/>
                </a:solidFill>
              </a:rPr>
              <a:t>  </a:t>
            </a:r>
            <a:r>
              <a:rPr lang="en-US">
                <a:solidFill>
                  <a:srgbClr val="000099"/>
                </a:solidFill>
              </a:rPr>
              <a:t>Oval shaped,</a:t>
            </a:r>
            <a:r>
              <a:rPr lang="en-US">
                <a:solidFill>
                  <a:schemeClr val="tx2"/>
                </a:solidFill>
              </a:rPr>
              <a:t> wider posteriorly than anteriorly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 Narrower anterior part sits above the odontoid process </a:t>
            </a:r>
          </a:p>
          <a:p>
            <a:r>
              <a:rPr lang="en-US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 Wider posterior part transmits the medulla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7158AC66-A3CB-694E-809E-D6884B8A13E7}" type="slidenum">
              <a:rPr lang="en-US" sz="1200" smtClean="0">
                <a:latin typeface="Verdana" charset="0"/>
              </a:rPr>
              <a:pPr>
                <a:defRPr/>
              </a:pPr>
              <a:t>20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0" y="609600"/>
            <a:ext cx="68580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INDICATION :</a:t>
            </a:r>
          </a:p>
          <a:p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For most anterior </a:t>
            </a:r>
            <a:r>
              <a:rPr lang="en-US">
                <a:solidFill>
                  <a:srgbClr val="FFFF00"/>
                </a:solidFill>
              </a:rPr>
              <a:t>extradural </a:t>
            </a:r>
            <a:r>
              <a:rPr lang="en-US">
                <a:solidFill>
                  <a:schemeClr val="tx2"/>
                </a:solidFill>
              </a:rPr>
              <a:t>lesions</a:t>
            </a:r>
            <a:r>
              <a:rPr lang="en-US"/>
              <a:t> </a:t>
            </a:r>
          </a:p>
          <a:p>
            <a:endParaRPr lang="en-US"/>
          </a:p>
          <a:p>
            <a:pPr>
              <a:buFont typeface="Wingdings" charset="0"/>
              <a:buNone/>
            </a:pPr>
            <a:endParaRPr lang="en-US"/>
          </a:p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 b="1">
                <a:solidFill>
                  <a:srgbClr val="000000"/>
                </a:solidFill>
              </a:rPr>
              <a:t>ADVANTAGES :</a:t>
            </a:r>
          </a:p>
          <a:p>
            <a:r>
              <a:rPr lang="en-US"/>
              <a:t>          </a:t>
            </a:r>
          </a:p>
          <a:p>
            <a:r>
              <a:rPr lang="en-US"/>
              <a:t>           </a:t>
            </a:r>
            <a:r>
              <a:rPr lang="en-US">
                <a:solidFill>
                  <a:schemeClr val="tx2"/>
                </a:solidFill>
              </a:rPr>
              <a:t>- Midline exposure 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r>
              <a:rPr lang="en-US">
                <a:solidFill>
                  <a:schemeClr val="tx2"/>
                </a:solidFill>
              </a:rPr>
              <a:t>           - Most direct route to the pathology</a:t>
            </a:r>
            <a:endParaRPr lang="en-US"/>
          </a:p>
          <a:p>
            <a:endParaRPr lang="en-US"/>
          </a:p>
          <a:p>
            <a:r>
              <a:rPr lang="en-US"/>
              <a:t> 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F4B908C9-8523-7E42-A872-5B57EF3986CD}" type="slidenum">
              <a:rPr lang="en-US" sz="1200" smtClean="0">
                <a:latin typeface="Verdana" charset="0"/>
              </a:rPr>
              <a:pPr>
                <a:defRPr/>
              </a:pPr>
              <a:t>21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60325" y="0"/>
            <a:ext cx="8966200" cy="631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DISADVANTAGES :</a:t>
            </a:r>
          </a:p>
          <a:p>
            <a:pPr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                  </a:t>
            </a:r>
            <a:r>
              <a:rPr lang="en-US" sz="3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Contaminated field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- Frequency of CSF fistula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- Pseudomeningocele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- Meningitis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- Depth of the operative field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POSITION: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          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Supine</a:t>
            </a:r>
          </a:p>
          <a:p>
            <a:pPr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z="3200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STEPES :</a:t>
            </a:r>
          </a:p>
          <a:p>
            <a:pPr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Soft palate is retracted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- Midline longitudinal incision over post. pharyngeal wall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- Elevation of mucosa and prevertebral muscles 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FABF5070-3EE6-224B-8A06-96AC9E74EB30}" type="slidenum">
              <a:rPr lang="en-US" sz="1200" smtClean="0">
                <a:latin typeface="Verdana" charset="0"/>
              </a:rPr>
              <a:pPr>
                <a:defRPr/>
              </a:pPr>
              <a:t>22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0" y="914400"/>
            <a:ext cx="9144000" cy="570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>
                <a:solidFill>
                  <a:schemeClr val="tx2"/>
                </a:solidFill>
              </a:rPr>
              <a:t>Clivus, the anterior arch of the atlas, the dens, and bodies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of C2 and C3 may be removed  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Clival exposure between the occipital condyles is 2-2.5 cm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wide and 2.5- to 3.0-cm long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Lateral exposure limited by –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1 – Pterygoid plates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2 – Hyopoglossal canals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3 – Eustachian tubes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4 – </a:t>
            </a:r>
            <a:r>
              <a:rPr lang="en-US">
                <a:solidFill>
                  <a:srgbClr val="ADFFFF"/>
                </a:solidFill>
              </a:rPr>
              <a:t>Width b/w the VAs</a:t>
            </a:r>
          </a:p>
          <a:p>
            <a:endParaRPr lang="en-US">
              <a:solidFill>
                <a:srgbClr val="FFFF00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A5AA5263-EFDD-8D48-92BD-E7775116F804}" type="slidenum">
              <a:rPr lang="en-US" sz="1200" smtClean="0">
                <a:latin typeface="Verdana" charset="0"/>
              </a:rPr>
              <a:pPr>
                <a:defRPr/>
              </a:pPr>
              <a:t>23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02756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To increase the exposure and reduce the operative depth,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lip and chin may be incised vertically</a:t>
            </a:r>
          </a:p>
          <a:p>
            <a:pPr>
              <a:buFont typeface="Wingdings" pitchFamily="2" charset="2"/>
              <a:buNone/>
              <a:defRPr/>
            </a:pP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Tongue and floor of the mouth may be split in the midline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After dealing with the lesion, mucosa and musculature of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the tongue and floor of the mouth are re approximated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Repositioning of mandibular osteotomy 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1CEC5D94-3C07-1B4B-B369-8F86259BC3B4}" type="slidenum">
              <a:rPr lang="en-US" sz="1200" smtClean="0">
                <a:latin typeface="Verdana" charset="0"/>
              </a:rPr>
              <a:pPr>
                <a:defRPr/>
              </a:pPr>
              <a:t>24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75438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rgbClr val="FFFF00"/>
                </a:solidFill>
              </a:rPr>
              <a:t> </a:t>
            </a:r>
            <a:r>
              <a:rPr lang="en-US" b="1" smtClean="0">
                <a:solidFill>
                  <a:srgbClr val="FFFF00"/>
                </a:solidFill>
              </a:rPr>
              <a:t>Transoral Approach</a:t>
            </a:r>
          </a:p>
          <a:p>
            <a:pPr>
              <a:defRPr/>
            </a:pPr>
            <a:endParaRPr lang="en-US" sz="2400" u="sng" smtClean="0">
              <a:solidFill>
                <a:srgbClr val="FF9900"/>
              </a:solidFill>
            </a:endParaRPr>
          </a:p>
          <a:p>
            <a:pPr>
              <a:defRPr/>
            </a:pPr>
            <a:r>
              <a:rPr lang="en-US" sz="2400" smtClean="0">
                <a:solidFill>
                  <a:srgbClr val="FF9900"/>
                </a:solidFill>
              </a:rPr>
              <a:t>A- Forced opening of mouth permits the clivus to be exposed below palate. </a:t>
            </a:r>
          </a:p>
          <a:p>
            <a:pPr>
              <a:defRPr/>
            </a:pPr>
            <a:endParaRPr lang="en-US" sz="2400" smtClean="0">
              <a:solidFill>
                <a:srgbClr val="FF9900"/>
              </a:solidFill>
            </a:endParaRPr>
          </a:p>
          <a:p>
            <a:pPr>
              <a:defRPr/>
            </a:pPr>
            <a:r>
              <a:rPr lang="en-US" sz="2400" smtClean="0">
                <a:solidFill>
                  <a:srgbClr val="FF9900"/>
                </a:solidFill>
              </a:rPr>
              <a:t>B- Ant. view </a:t>
            </a:r>
          </a:p>
          <a:p>
            <a:pPr>
              <a:defRPr/>
            </a:pPr>
            <a:endParaRPr lang="en-US" sz="2400" smtClean="0">
              <a:solidFill>
                <a:srgbClr val="FF9900"/>
              </a:solidFill>
            </a:endParaRPr>
          </a:p>
          <a:p>
            <a:pPr>
              <a:defRPr/>
            </a:pPr>
            <a:r>
              <a:rPr lang="en-US" sz="2400" smtClean="0">
                <a:solidFill>
                  <a:srgbClr val="FF9900"/>
                </a:solidFill>
              </a:rPr>
              <a:t>C- Incision </a:t>
            </a:r>
          </a:p>
          <a:p>
            <a:pPr>
              <a:defRPr/>
            </a:pPr>
            <a:endParaRPr lang="en-US" sz="2400" smtClean="0">
              <a:solidFill>
                <a:srgbClr val="FF9900"/>
              </a:solidFill>
            </a:endParaRPr>
          </a:p>
          <a:p>
            <a:pPr>
              <a:defRPr/>
            </a:pPr>
            <a:r>
              <a:rPr lang="en-US" sz="2400" smtClean="0">
                <a:solidFill>
                  <a:srgbClr val="FF9900"/>
                </a:solidFill>
              </a:rPr>
              <a:t>D– Soft palate divided </a:t>
            </a:r>
          </a:p>
          <a:p>
            <a:pPr>
              <a:defRPr/>
            </a:pPr>
            <a:endParaRPr lang="en-US" sz="2400" smtClean="0">
              <a:solidFill>
                <a:srgbClr val="FF9900"/>
              </a:solidFill>
            </a:endParaRPr>
          </a:p>
          <a:p>
            <a:pPr>
              <a:defRPr/>
            </a:pPr>
            <a:r>
              <a:rPr lang="en-US" sz="2400" smtClean="0">
                <a:solidFill>
                  <a:srgbClr val="FF9900"/>
                </a:solidFill>
              </a:rPr>
              <a:t>E - Pharyngeal mucosa has been opened in the midline</a:t>
            </a:r>
          </a:p>
          <a:p>
            <a:pPr>
              <a:defRPr/>
            </a:pPr>
            <a:endParaRPr lang="en-US" sz="2400" smtClean="0">
              <a:solidFill>
                <a:srgbClr val="FF9900"/>
              </a:solidFill>
            </a:endParaRPr>
          </a:p>
          <a:p>
            <a:pPr>
              <a:defRPr/>
            </a:pPr>
            <a:r>
              <a:rPr lang="en-US" sz="2400" smtClean="0">
                <a:solidFill>
                  <a:srgbClr val="FF9900"/>
                </a:solidFill>
              </a:rPr>
              <a:t>F- Lt L. capitis and L. coli    </a:t>
            </a:r>
          </a:p>
          <a:p>
            <a:pPr>
              <a:defRPr/>
            </a:pPr>
            <a:r>
              <a:rPr lang="en-US" sz="2400" smtClean="0">
                <a:solidFill>
                  <a:srgbClr val="FF9900"/>
                </a:solidFill>
              </a:rPr>
              <a:t>     reflected laterally</a:t>
            </a:r>
            <a:endParaRPr lang="en-US" sz="240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4A858EAC-5FD7-3644-93E4-367CDEC2ADE5}" type="slidenum">
              <a:rPr lang="en-US" sz="1200" smtClean="0">
                <a:latin typeface="Verdana" charset="0"/>
              </a:rPr>
              <a:pPr>
                <a:defRPr/>
              </a:pPr>
              <a:t>25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0" y="533400"/>
            <a:ext cx="9353550" cy="649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sz="3200" b="1" i="1" smtClean="0">
                <a:solidFill>
                  <a:srgbClr val="FF0000"/>
                </a:solidFill>
              </a:rPr>
              <a:t>              2 </a:t>
            </a:r>
            <a:r>
              <a:rPr lang="en-US" b="1" i="1" smtClean="0">
                <a:solidFill>
                  <a:srgbClr val="FF0000"/>
                </a:solidFill>
              </a:rPr>
              <a:t>– TRANSMAXILLARY APPROACH:</a:t>
            </a:r>
          </a:p>
          <a:p>
            <a:pPr>
              <a:defRPr/>
            </a:pPr>
            <a:r>
              <a:rPr lang="en-US" smtClean="0"/>
              <a:t> </a:t>
            </a:r>
          </a:p>
          <a:p>
            <a:pPr>
              <a:buFont typeface="Wingdings" charset="0"/>
              <a:buChar char="Ø"/>
              <a:defRPr/>
            </a:pPr>
            <a:r>
              <a:rPr lang="en-US" smtClean="0"/>
              <a:t>     </a:t>
            </a:r>
            <a:r>
              <a:rPr lang="en-US" u="sng" smtClean="0">
                <a:solidFill>
                  <a:schemeClr val="tx2"/>
                </a:solidFill>
              </a:rPr>
              <a:t>Rarely used</a:t>
            </a:r>
          </a:p>
          <a:p>
            <a:pPr>
              <a:buFont typeface="Wingdings" charset="0"/>
              <a:buNone/>
              <a:defRPr/>
            </a:pPr>
            <a:r>
              <a:rPr lang="en-US" smtClean="0">
                <a:solidFill>
                  <a:schemeClr val="tx2"/>
                </a:solidFill>
              </a:rPr>
              <a:t>  </a:t>
            </a:r>
          </a:p>
          <a:p>
            <a:pPr>
              <a:buClr>
                <a:schemeClr val="tx1"/>
              </a:buClr>
              <a:buFont typeface="Wingdings" charset="0"/>
              <a:buChar char="Ø"/>
              <a:defRPr/>
            </a:pPr>
            <a:r>
              <a:rPr lang="en-US" b="1" smtClean="0">
                <a:solidFill>
                  <a:srgbClr val="000000"/>
                </a:solidFill>
              </a:rPr>
              <a:t>  INDICATION :</a:t>
            </a:r>
          </a:p>
          <a:p>
            <a:pPr>
              <a:defRPr/>
            </a:pPr>
            <a:r>
              <a:rPr lang="en-US" smtClean="0"/>
              <a:t>      </a:t>
            </a:r>
            <a:r>
              <a:rPr lang="en-US" smtClean="0">
                <a:solidFill>
                  <a:schemeClr val="tx2"/>
                </a:solidFill>
              </a:rPr>
              <a:t>- Lesions extending to the upper and middle third of clivus</a:t>
            </a:r>
          </a:p>
          <a:p>
            <a:pPr>
              <a:defRPr/>
            </a:pPr>
            <a:r>
              <a:rPr lang="en-US" smtClean="0"/>
              <a:t>                      </a:t>
            </a:r>
            <a:r>
              <a:rPr lang="en-US" sz="2400" smtClean="0"/>
              <a:t>(difficult to reach by the transoral approach)</a:t>
            </a:r>
          </a:p>
          <a:p>
            <a:pPr>
              <a:buFont typeface="Wingdings" charset="0"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>
              <a:buFont typeface="Wingdings" charset="0"/>
              <a:buChar char="Ø"/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1" smtClean="0">
                <a:solidFill>
                  <a:srgbClr val="000000"/>
                </a:solidFill>
              </a:rPr>
              <a:t>ADVANTAGES:</a:t>
            </a:r>
          </a:p>
          <a:p>
            <a:pPr>
              <a:defRPr/>
            </a:pPr>
            <a:r>
              <a:rPr lang="en-US" smtClean="0"/>
              <a:t>     </a:t>
            </a:r>
          </a:p>
          <a:p>
            <a:pPr>
              <a:defRPr/>
            </a:pPr>
            <a:r>
              <a:rPr lang="en-US" smtClean="0"/>
              <a:t>     </a:t>
            </a:r>
            <a:r>
              <a:rPr lang="en-US" smtClean="0">
                <a:solidFill>
                  <a:schemeClr val="tx2"/>
                </a:solidFill>
              </a:rPr>
              <a:t>- Also access to the sphenoid and ethmoid sinuses and the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sella, and medial part of the floor of ant. fossa</a:t>
            </a:r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None/>
              <a:defRPr/>
            </a:pPr>
            <a:r>
              <a:rPr lang="en-US" smtClean="0"/>
              <a:t>    </a:t>
            </a:r>
          </a:p>
          <a:p>
            <a:pPr>
              <a:buFont typeface="Wingdings" charset="0"/>
              <a:buNone/>
              <a:defRPr/>
            </a:pPr>
            <a:r>
              <a:rPr lang="en-US" smtClean="0"/>
              <a:t>     </a:t>
            </a:r>
            <a:r>
              <a:rPr lang="en-US" smtClean="0">
                <a:solidFill>
                  <a:schemeClr val="tx2"/>
                </a:solidFill>
              </a:rPr>
              <a:t>- </a:t>
            </a:r>
            <a:r>
              <a:rPr lang="en-US" smtClean="0">
                <a:solidFill>
                  <a:srgbClr val="FFFF00"/>
                </a:solidFill>
              </a:rPr>
              <a:t>Wider exposure</a:t>
            </a:r>
            <a:r>
              <a:rPr lang="en-US" smtClean="0">
                <a:solidFill>
                  <a:schemeClr val="tx2"/>
                </a:solidFill>
              </a:rPr>
              <a:t> to the clivus and upper cervical spine</a:t>
            </a:r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None/>
              <a:defRPr/>
            </a:pPr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A48501D1-4361-3148-A869-8087537E0C6A}" type="slidenum">
              <a:rPr lang="en-US" sz="1200" smtClean="0">
                <a:latin typeface="Verdana" charset="0"/>
              </a:rPr>
              <a:pPr>
                <a:defRPr/>
              </a:pPr>
              <a:t>26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6994525"/>
          </a:xfrm>
          <a:prstGeom prst="rect">
            <a:avLst/>
          </a:prstGeom>
          <a:noFill/>
          <a:ln w="952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DISADVANTAGES: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- </a:t>
            </a:r>
            <a:r>
              <a:rPr lang="en-US">
                <a:solidFill>
                  <a:srgbClr val="FF00FF"/>
                </a:solidFill>
                <a:latin typeface="Times New Roman" pitchFamily="18" charset="0"/>
                <a:ea typeface="+mn-ea"/>
                <a:cs typeface="+mn-cs"/>
              </a:rPr>
              <a:t>Swallowing and speech difficulties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- Difficulty obtaining good dental occlusion 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Four types -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</a:t>
            </a:r>
            <a:r>
              <a:rPr lang="en-US">
                <a:solidFill>
                  <a:srgbClr val="FFFF00"/>
                </a:solidFill>
                <a:latin typeface="Times New Roman" pitchFamily="18" charset="0"/>
                <a:ea typeface="+mn-ea"/>
                <a:cs typeface="+mn-cs"/>
              </a:rPr>
              <a:t>: Approach -1</a:t>
            </a:r>
            <a:r>
              <a:rPr lang="en-US">
                <a:latin typeface="Times New Roman" pitchFamily="18" charset="0"/>
                <a:ea typeface="+mn-ea"/>
                <a:cs typeface="+mn-cs"/>
              </a:rPr>
              <a:t>: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LeFort I osteotomy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- Maxilla and hard palate are down-fractured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  <a:latin typeface="Times New Roman" pitchFamily="18" charset="0"/>
                <a:ea typeface="+mn-ea"/>
                <a:cs typeface="+mn-cs"/>
              </a:rPr>
              <a:t>    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  <a:latin typeface="Times New Roman" pitchFamily="18" charset="0"/>
                <a:ea typeface="+mn-ea"/>
                <a:cs typeface="+mn-cs"/>
              </a:rPr>
              <a:t>     : Approach - 2 (Extended maxillectomy):</a:t>
            </a:r>
            <a:r>
              <a:rPr lang="en-US"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  -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LeFort osteotomy + a midline incision of hard and soft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palate and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  <a:ea typeface="+mn-ea"/>
                <a:cs typeface="+mn-cs"/>
              </a:rPr>
              <a:t>halves of the maxilla are swung laterally</a:t>
            </a:r>
          </a:p>
          <a:p>
            <a:pPr>
              <a:defRPr/>
            </a:pPr>
            <a:endParaRPr lang="en-US">
              <a:solidFill>
                <a:srgbClr val="6600CC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4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4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4A7020DE-2C8F-3547-968D-6CAA0AE4D4EB}" type="slidenum">
              <a:rPr lang="en-US" sz="1200" smtClean="0">
                <a:latin typeface="Verdana" charset="0"/>
              </a:rPr>
              <a:pPr>
                <a:defRPr/>
              </a:pPr>
              <a:t>27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34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/>
              <a:t>  </a:t>
            </a:r>
            <a:r>
              <a:rPr lang="en-US">
                <a:solidFill>
                  <a:srgbClr val="FFFF00"/>
                </a:solidFill>
              </a:rPr>
              <a:t>: Approach - 3: </a:t>
            </a:r>
          </a:p>
          <a:p>
            <a:r>
              <a:rPr lang="en-US"/>
              <a:t>           </a:t>
            </a:r>
            <a:r>
              <a:rPr lang="en-US">
                <a:solidFill>
                  <a:schemeClr val="tx2"/>
                </a:solidFill>
              </a:rPr>
              <a:t>- U/L lower subtotal maxillotomy, </a:t>
            </a:r>
            <a:r>
              <a:rPr lang="en-US">
                <a:solidFill>
                  <a:srgbClr val="FF0066"/>
                </a:solidFill>
              </a:rPr>
              <a:t>half of the maxilla,   </a:t>
            </a:r>
          </a:p>
          <a:p>
            <a:r>
              <a:rPr lang="en-US">
                <a:solidFill>
                  <a:srgbClr val="FF0066"/>
                </a:solidFill>
              </a:rPr>
              <a:t>           and the hard palate are hinged on the soft palate</a:t>
            </a:r>
            <a:r>
              <a:rPr lang="en-US">
                <a:solidFill>
                  <a:schemeClr val="tx2"/>
                </a:solidFill>
              </a:rPr>
              <a:t> and </a:t>
            </a:r>
          </a:p>
          <a:p>
            <a:r>
              <a:rPr lang="en-US">
                <a:solidFill>
                  <a:schemeClr val="tx2"/>
                </a:solidFill>
              </a:rPr>
              <a:t>           folded downward into the floor of the mouth </a:t>
            </a:r>
          </a:p>
          <a:p>
            <a:endParaRPr lang="en-US"/>
          </a:p>
          <a:p>
            <a:r>
              <a:rPr lang="en-US">
                <a:solidFill>
                  <a:srgbClr val="FFFF00"/>
                </a:solidFill>
              </a:rPr>
              <a:t>   : Approach - 4 (Medial maxillotomy):  </a:t>
            </a:r>
          </a:p>
          <a:p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 u="sng">
                <a:solidFill>
                  <a:schemeClr val="tx2"/>
                </a:solidFill>
              </a:rPr>
              <a:t>Less extensive</a:t>
            </a:r>
            <a:r>
              <a:rPr lang="en-US">
                <a:solidFill>
                  <a:schemeClr val="tx2"/>
                </a:solidFill>
              </a:rPr>
              <a:t> approach  </a:t>
            </a:r>
          </a:p>
          <a:p>
            <a:r>
              <a:rPr lang="en-US">
                <a:solidFill>
                  <a:schemeClr val="tx2"/>
                </a:solidFill>
              </a:rPr>
              <a:t>          - Removal of the medial part of ant. Maxillary wall and </a:t>
            </a:r>
          </a:p>
          <a:p>
            <a:r>
              <a:rPr lang="en-US">
                <a:solidFill>
                  <a:schemeClr val="tx2"/>
                </a:solidFill>
              </a:rPr>
              <a:t>            part of maxilla bordering the ant. Piriform aperture</a:t>
            </a:r>
          </a:p>
          <a:p>
            <a:r>
              <a:rPr lang="en-US">
                <a:solidFill>
                  <a:schemeClr val="tx2"/>
                </a:solidFill>
              </a:rPr>
              <a:t>   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Removal of post. part of nasal septum and turbinates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provide </a:t>
            </a:r>
            <a:r>
              <a:rPr lang="en-US" u="sng">
                <a:solidFill>
                  <a:schemeClr val="tx2"/>
                </a:solidFill>
              </a:rPr>
              <a:t>wider access</a:t>
            </a:r>
            <a:r>
              <a:rPr lang="en-US">
                <a:solidFill>
                  <a:schemeClr val="tx2"/>
                </a:solidFill>
              </a:rPr>
              <a:t> to clivus and upper cervical vertebrae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6B7C6E15-421E-FF45-8466-05015B7CDE3F}" type="slidenum">
              <a:rPr lang="en-US" sz="1200" smtClean="0">
                <a:latin typeface="Verdana" charset="0"/>
              </a:rPr>
              <a:pPr>
                <a:defRPr/>
              </a:pPr>
              <a:t>28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0" y="600075"/>
            <a:ext cx="91440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i="1">
                <a:solidFill>
                  <a:schemeClr val="hlink"/>
                </a:solidFill>
              </a:rPr>
              <a:t>Clival defect closure done by :</a:t>
            </a:r>
          </a:p>
          <a:p>
            <a:endParaRPr lang="en-US" i="1">
              <a:solidFill>
                <a:schemeClr val="hlink"/>
              </a:solidFill>
            </a:endParaRPr>
          </a:p>
          <a:p>
            <a:r>
              <a:rPr lang="en-US" sz="1800">
                <a:solidFill>
                  <a:schemeClr val="tx2"/>
                </a:solidFill>
              </a:rPr>
              <a:t>         </a:t>
            </a:r>
            <a:r>
              <a:rPr lang="en-US">
                <a:solidFill>
                  <a:schemeClr val="tx2"/>
                </a:solidFill>
              </a:rPr>
              <a:t>- Post. part of the mucosal flap on both sides of the nasal </a:t>
            </a:r>
          </a:p>
          <a:p>
            <a:r>
              <a:rPr lang="en-US">
                <a:solidFill>
                  <a:schemeClr val="tx2"/>
                </a:solidFill>
              </a:rPr>
              <a:t>        septum</a:t>
            </a:r>
          </a:p>
          <a:p>
            <a:r>
              <a:rPr lang="en-US">
                <a:solidFill>
                  <a:schemeClr val="tx2"/>
                </a:solidFill>
              </a:rPr>
              <a:t>    </a:t>
            </a:r>
          </a:p>
          <a:p>
            <a:r>
              <a:rPr lang="en-US">
                <a:solidFill>
                  <a:schemeClr val="tx2"/>
                </a:solidFill>
              </a:rPr>
              <a:t>     - Temporalis muscle graft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6AB5567A-73CF-A044-87C7-AD1479FA1CB1}" type="slidenum">
              <a:rPr lang="en-US" sz="1200" smtClean="0">
                <a:latin typeface="Verdana" charset="0"/>
              </a:rPr>
              <a:pPr>
                <a:defRPr/>
              </a:pPr>
              <a:t>29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43010" name="Text Box 5"/>
          <p:cNvSpPr txBox="1">
            <a:spLocks noChangeArrowheads="1"/>
          </p:cNvSpPr>
          <p:nvPr/>
        </p:nvSpPr>
        <p:spPr bwMode="auto">
          <a:xfrm>
            <a:off x="152400" y="0"/>
            <a:ext cx="91440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000" b="1">
                <a:solidFill>
                  <a:srgbClr val="FFFF00"/>
                </a:solidFill>
              </a:rPr>
              <a:t>Medial</a:t>
            </a:r>
          </a:p>
          <a:p>
            <a:r>
              <a:rPr lang="en-US" sz="2000" b="1">
                <a:solidFill>
                  <a:srgbClr val="FFFF00"/>
                </a:solidFill>
              </a:rPr>
              <a:t>maxillotomy approach to the</a:t>
            </a:r>
          </a:p>
          <a:p>
            <a:r>
              <a:rPr lang="en-US" sz="2000" b="1">
                <a:solidFill>
                  <a:srgbClr val="FFFF00"/>
                </a:solidFill>
              </a:rPr>
              <a:t>clivus and FM </a:t>
            </a:r>
          </a:p>
          <a:p>
            <a:endParaRPr lang="en-US" sz="1800">
              <a:solidFill>
                <a:srgbClr val="FF9900"/>
              </a:solidFill>
            </a:endParaRPr>
          </a:p>
          <a:p>
            <a:r>
              <a:rPr lang="en-US" sz="1800">
                <a:solidFill>
                  <a:srgbClr val="FF9900"/>
                </a:solidFill>
              </a:rPr>
              <a:t>A- Lateral rhinotomy incision  extended along the medial orbital rim. </a:t>
            </a:r>
          </a:p>
          <a:p>
            <a:r>
              <a:rPr lang="en-US" sz="1800">
                <a:solidFill>
                  <a:srgbClr val="FF9900"/>
                </a:solidFill>
              </a:rPr>
              <a:t>B- Medial canthal ligament has been</a:t>
            </a:r>
          </a:p>
          <a:p>
            <a:r>
              <a:rPr lang="en-US" sz="1800">
                <a:solidFill>
                  <a:srgbClr val="FF9900"/>
                </a:solidFill>
              </a:rPr>
              <a:t>divided to expose the medial aspect of the orbit</a:t>
            </a:r>
          </a:p>
          <a:p>
            <a:r>
              <a:rPr lang="en-US" sz="1800">
                <a:solidFill>
                  <a:schemeClr val="hlink"/>
                </a:solidFill>
              </a:rPr>
              <a:t>C- Osteotomies to open the nasal cavity and medial maxilla.</a:t>
            </a:r>
          </a:p>
          <a:p>
            <a:r>
              <a:rPr lang="en-US" sz="1800">
                <a:solidFill>
                  <a:schemeClr val="hlink"/>
                </a:solidFill>
              </a:rPr>
              <a:t>D- Exposure of post. nasopharyngeal wall behind which the clivus sits</a:t>
            </a:r>
          </a:p>
          <a:p>
            <a:r>
              <a:rPr lang="en-US" sz="1800"/>
              <a:t>E- Enlarged view of pterygopalatine fossa</a:t>
            </a:r>
          </a:p>
          <a:p>
            <a:r>
              <a:rPr lang="en-US" sz="1800"/>
              <a:t>F- Clivus and dura opened to expose BA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3FE187FB-E4E8-FB4E-8C45-E6B0868592FE}" type="slidenum">
              <a:rPr lang="en-US" sz="1200" smtClean="0">
                <a:latin typeface="Verdana" charset="0"/>
              </a:rPr>
              <a:pPr>
                <a:defRPr/>
              </a:pPr>
              <a:t>3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9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 b="1"/>
              <a:t>  </a:t>
            </a:r>
            <a:r>
              <a:rPr lang="en-US" b="1">
                <a:solidFill>
                  <a:srgbClr val="66FF66"/>
                </a:solidFill>
              </a:rPr>
              <a:t>Mean Diameters :</a:t>
            </a:r>
            <a:r>
              <a:rPr lang="en-US" b="1"/>
              <a:t>   </a:t>
            </a:r>
            <a:r>
              <a:rPr lang="en-US" sz="2400" b="1"/>
              <a:t>( </a:t>
            </a:r>
            <a:r>
              <a:rPr lang="en-US" sz="2400">
                <a:latin typeface="Arial" charset="0"/>
              </a:rPr>
              <a:t>Khalil Awadh et. al. 2003)</a:t>
            </a:r>
            <a:endParaRPr lang="en-US" sz="2400" b="1"/>
          </a:p>
          <a:p>
            <a:r>
              <a:rPr lang="en-US"/>
              <a:t>               </a:t>
            </a:r>
            <a:r>
              <a:rPr lang="en-US">
                <a:solidFill>
                  <a:schemeClr val="tx2"/>
                </a:solidFill>
              </a:rPr>
              <a:t>-  Males 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- Sagittal = 37.2 ± 3.43 mm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- Transverse = 31.6 ± 2.99 mm</a:t>
            </a:r>
          </a:p>
          <a:p>
            <a:r>
              <a:rPr lang="en-US">
                <a:solidFill>
                  <a:schemeClr val="tx2"/>
                </a:solidFill>
              </a:rPr>
              <a:t>               -  Females 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- Sagittal = 34.6 ± 3.16 mm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- Transverse = 29.3 ± 2.19 mm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Clivus - Thick quadrangular plate of bone that extends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forward and upward, at an angle of about 45° from the FM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>
                <a:solidFill>
                  <a:srgbClr val="663300"/>
                </a:solidFill>
              </a:rPr>
              <a:t> </a:t>
            </a:r>
            <a:r>
              <a:rPr lang="en-US" b="1">
                <a:solidFill>
                  <a:srgbClr val="663300"/>
                </a:solidFill>
              </a:rPr>
              <a:t>FM area</a:t>
            </a:r>
            <a:r>
              <a:rPr lang="en-US">
                <a:solidFill>
                  <a:srgbClr val="663300"/>
                </a:solidFill>
              </a:rPr>
              <a:t> -</a:t>
            </a:r>
            <a:r>
              <a:rPr lang="en-US">
                <a:solidFill>
                  <a:srgbClr val="800080"/>
                </a:solidFill>
              </a:rPr>
              <a:t> </a:t>
            </a:r>
            <a:r>
              <a:rPr lang="en-US" b="1" i="1">
                <a:solidFill>
                  <a:srgbClr val="800080"/>
                </a:solidFill>
              </a:rPr>
              <a:t>From lower third of clivus to the ant. arch of 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 b="1" i="1">
                <a:solidFill>
                  <a:srgbClr val="800080"/>
                </a:solidFill>
              </a:rPr>
              <a:t>                     atlas and the odontoid process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81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81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541D99D7-F6C7-9249-8172-0D3F3AD8FFE3}" type="slidenum">
              <a:rPr lang="en-US" sz="1200" smtClean="0">
                <a:latin typeface="Verdana" charset="0"/>
              </a:rPr>
              <a:pPr>
                <a:defRPr/>
              </a:pPr>
              <a:t>30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</a:rPr>
              <a:t>          </a:t>
            </a:r>
            <a:r>
              <a:rPr lang="en-US" b="1" i="1">
                <a:solidFill>
                  <a:srgbClr val="FF0000"/>
                </a:solidFill>
              </a:rPr>
              <a:t>3 - TRANSSPHENOIDAL APPROACH</a:t>
            </a:r>
          </a:p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>
                <a:solidFill>
                  <a:srgbClr val="080808"/>
                </a:solidFill>
              </a:rPr>
              <a:t>PRINCIPLE :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- Removal of floor of the sella turcica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- Extension of bony opening downward on the clivus to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the inf. margin of the sphenoid sinus</a:t>
            </a:r>
          </a:p>
          <a:p>
            <a:pPr>
              <a:buFont typeface="Wingdings" charset="0"/>
              <a:buChar char="Ø"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>
                <a:solidFill>
                  <a:srgbClr val="080808"/>
                </a:solidFill>
              </a:rPr>
              <a:t>INDICATION :</a:t>
            </a:r>
          </a:p>
          <a:p>
            <a:r>
              <a:rPr lang="en-US"/>
              <a:t> 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6600CC"/>
                </a:solidFill>
              </a:rPr>
              <a:t>Biopsy or partial removal</a:t>
            </a:r>
            <a:r>
              <a:rPr lang="en-US">
                <a:solidFill>
                  <a:schemeClr val="tx2"/>
                </a:solidFill>
              </a:rPr>
              <a:t> of lesions extending </a:t>
            </a:r>
          </a:p>
          <a:p>
            <a:r>
              <a:rPr lang="en-US">
                <a:solidFill>
                  <a:schemeClr val="tx2"/>
                </a:solidFill>
              </a:rPr>
              <a:t>             to the upper third of the clivus</a:t>
            </a:r>
          </a:p>
          <a:p>
            <a:r>
              <a:rPr lang="en-US">
                <a:solidFill>
                  <a:schemeClr val="tx2"/>
                </a:solidFill>
              </a:rPr>
              <a:t>       </a:t>
            </a:r>
          </a:p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>
                <a:solidFill>
                  <a:srgbClr val="000000"/>
                </a:solidFill>
              </a:rPr>
              <a:t>ADVANTAGES : </a:t>
            </a:r>
          </a:p>
          <a:p>
            <a:pPr>
              <a:buFont typeface="Wingdings" charset="0"/>
              <a:buNone/>
            </a:pPr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 u="sng">
                <a:solidFill>
                  <a:srgbClr val="6600CC"/>
                </a:solidFill>
              </a:rPr>
              <a:t>Low complication rate </a:t>
            </a:r>
          </a:p>
          <a:p>
            <a:r>
              <a:rPr lang="en-US">
                <a:solidFill>
                  <a:schemeClr val="tx2"/>
                </a:solidFill>
              </a:rPr>
              <a:t>          - Easy route</a:t>
            </a:r>
          </a:p>
          <a:p>
            <a:r>
              <a:rPr lang="en-US">
                <a:solidFill>
                  <a:schemeClr val="tx2"/>
                </a:solidFill>
              </a:rPr>
              <a:t>          - May be combined with TC-TB approach in </a:t>
            </a:r>
          </a:p>
          <a:p>
            <a:r>
              <a:rPr lang="en-US">
                <a:solidFill>
                  <a:schemeClr val="tx2"/>
                </a:solidFill>
              </a:rPr>
              <a:t>            removing lesions involving the clivus and FM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AAFB6097-8105-C24A-8440-5E357876DE6D}" type="slidenum">
              <a:rPr lang="en-US" sz="1200" smtClean="0">
                <a:latin typeface="Verdana" charset="0"/>
              </a:rPr>
              <a:pPr>
                <a:defRPr/>
              </a:pPr>
              <a:t>31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0" y="295275"/>
            <a:ext cx="9251950" cy="692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>
                <a:solidFill>
                  <a:srgbClr val="000000"/>
                </a:solidFill>
              </a:rPr>
              <a:t> DISADVANTAGES : </a:t>
            </a:r>
          </a:p>
          <a:p>
            <a:r>
              <a:rPr lang="en-US"/>
              <a:t>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 u="sng">
                <a:solidFill>
                  <a:schemeClr val="tx2"/>
                </a:solidFill>
              </a:rPr>
              <a:t>Small operative field</a:t>
            </a:r>
            <a:r>
              <a:rPr lang="en-US">
                <a:solidFill>
                  <a:schemeClr val="tx2"/>
                </a:solidFill>
              </a:rPr>
              <a:t> limited to sup. third of the clivus</a:t>
            </a:r>
          </a:p>
          <a:p>
            <a:r>
              <a:rPr lang="en-US">
                <a:solidFill>
                  <a:schemeClr val="tx2"/>
                </a:solidFill>
              </a:rPr>
              <a:t>         - CSF leak</a:t>
            </a:r>
          </a:p>
          <a:p>
            <a:r>
              <a:rPr lang="en-US">
                <a:solidFill>
                  <a:schemeClr val="tx2"/>
                </a:solidFill>
              </a:rPr>
              <a:t>    </a:t>
            </a:r>
          </a:p>
          <a:p>
            <a:r>
              <a:rPr lang="en-US">
                <a:solidFill>
                  <a:schemeClr val="tx2"/>
                </a:solidFill>
              </a:rPr>
              <a:t>    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 i="1">
                <a:solidFill>
                  <a:srgbClr val="FFFF00"/>
                </a:solidFill>
              </a:rPr>
              <a:t>   Endoscopic approach –</a:t>
            </a:r>
            <a:r>
              <a:rPr lang="en-US" b="1" i="1">
                <a:solidFill>
                  <a:schemeClr val="tx2"/>
                </a:solidFill>
              </a:rPr>
              <a:t> </a:t>
            </a:r>
          </a:p>
          <a:p>
            <a:r>
              <a:rPr lang="en-US">
                <a:solidFill>
                  <a:schemeClr val="tx2"/>
                </a:solidFill>
              </a:rPr>
              <a:t>        - </a:t>
            </a:r>
            <a:r>
              <a:rPr lang="en-US" i="1">
                <a:solidFill>
                  <a:srgbClr val="000099"/>
                </a:solidFill>
              </a:rPr>
              <a:t>Visualization from crista galli to the FM</a:t>
            </a:r>
          </a:p>
          <a:p>
            <a:r>
              <a:rPr lang="en-US">
                <a:solidFill>
                  <a:schemeClr val="tx2"/>
                </a:solidFill>
              </a:rPr>
              <a:t>        - Exposure of entire clivus possible with 2 cm width</a:t>
            </a:r>
          </a:p>
          <a:p>
            <a:r>
              <a:rPr lang="en-US">
                <a:solidFill>
                  <a:schemeClr val="tx2"/>
                </a:solidFill>
              </a:rPr>
              <a:t>        - Lat. limit : ICAs</a:t>
            </a:r>
          </a:p>
          <a:p>
            <a:r>
              <a:rPr lang="en-US">
                <a:solidFill>
                  <a:schemeClr val="tx2"/>
                </a:solidFill>
              </a:rPr>
              <a:t>        - Used for radical resection of :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                         # Clival chordoma 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                         # Midline clival meningioma</a:t>
            </a:r>
          </a:p>
          <a:p>
            <a:r>
              <a:rPr lang="en-US">
                <a:solidFill>
                  <a:schemeClr val="tx2"/>
                </a:solidFill>
              </a:rPr>
              <a:t>        </a:t>
            </a:r>
          </a:p>
          <a:p>
            <a:r>
              <a:rPr lang="en-US">
                <a:solidFill>
                  <a:schemeClr val="tx2"/>
                </a:solidFill>
              </a:rPr>
              <a:t>        </a:t>
            </a:r>
          </a:p>
          <a:p>
            <a:endParaRPr lang="en-US">
              <a:solidFill>
                <a:schemeClr val="tx2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260B499C-9787-9940-A53B-4CB1ADA9D212}" type="slidenum">
              <a:rPr lang="en-US" sz="1200" smtClean="0">
                <a:latin typeface="Verdana" charset="0"/>
              </a:rPr>
              <a:pPr>
                <a:defRPr/>
              </a:pPr>
              <a:t>32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</a:rPr>
              <a:t>               </a:t>
            </a:r>
            <a:r>
              <a:rPr lang="en-US" b="1" i="1">
                <a:solidFill>
                  <a:srgbClr val="FF0000"/>
                </a:solidFill>
              </a:rPr>
              <a:t>4 -TRANSCERVICAL APPROACH:</a:t>
            </a:r>
          </a:p>
          <a:p>
            <a:r>
              <a:rPr lang="en-US" sz="3600" b="1" i="1">
                <a:solidFill>
                  <a:srgbClr val="FF0000"/>
                </a:solidFill>
              </a:rPr>
              <a:t>                                                         </a:t>
            </a:r>
            <a:r>
              <a:rPr lang="en-US" sz="2400" b="1">
                <a:solidFill>
                  <a:srgbClr val="FFFF66"/>
                </a:solidFill>
              </a:rPr>
              <a:t>( </a:t>
            </a:r>
            <a:r>
              <a:rPr lang="en-US" sz="2400">
                <a:solidFill>
                  <a:srgbClr val="FFFF66"/>
                </a:solidFill>
                <a:latin typeface="Arial" charset="0"/>
              </a:rPr>
              <a:t>Stevenson et al)</a:t>
            </a:r>
          </a:p>
          <a:p>
            <a:endParaRPr lang="en-US" sz="2400" b="1" i="1">
              <a:solidFill>
                <a:srgbClr val="FFFF66"/>
              </a:solidFill>
            </a:endParaRPr>
          </a:p>
          <a:p>
            <a:r>
              <a:rPr lang="en-US" sz="3200"/>
              <a:t>        </a:t>
            </a:r>
            <a:r>
              <a:rPr lang="en-US">
                <a:solidFill>
                  <a:schemeClr val="tx2"/>
                </a:solidFill>
              </a:rPr>
              <a:t>- Directed through the fascial planes of the neck </a:t>
            </a:r>
          </a:p>
          <a:p>
            <a:r>
              <a:rPr lang="en-US">
                <a:solidFill>
                  <a:schemeClr val="tx2"/>
                </a:solidFill>
              </a:rPr>
              <a:t>            to the region of FM. </a:t>
            </a:r>
          </a:p>
          <a:p>
            <a:r>
              <a:rPr lang="en-US">
                <a:solidFill>
                  <a:schemeClr val="tx2"/>
                </a:solidFill>
              </a:rPr>
              <a:t>        - Tracheostomy facilitates the exposure. </a:t>
            </a:r>
          </a:p>
          <a:p>
            <a:r>
              <a:rPr lang="en-US">
                <a:solidFill>
                  <a:schemeClr val="tx2"/>
                </a:solidFill>
              </a:rPr>
              <a:t>         - </a:t>
            </a:r>
            <a:r>
              <a:rPr lang="en-US" b="1" i="1" u="sng">
                <a:solidFill>
                  <a:srgbClr val="0000FF"/>
                </a:solidFill>
              </a:rPr>
              <a:t>Selected infrequently</a:t>
            </a:r>
          </a:p>
          <a:p>
            <a:pPr>
              <a:buFont typeface="Wingdings" charset="0"/>
              <a:buNone/>
            </a:pPr>
            <a:endParaRPr lang="en-US" b="1" i="1" u="sng">
              <a:solidFill>
                <a:srgbClr val="0000FF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b="1">
                <a:solidFill>
                  <a:srgbClr val="000000"/>
                </a:solidFill>
              </a:rPr>
              <a:t>ADVATAGES :</a:t>
            </a:r>
          </a:p>
          <a:p>
            <a:r>
              <a:rPr lang="en-US"/>
              <a:t>         </a:t>
            </a:r>
            <a:r>
              <a:rPr lang="en-US">
                <a:solidFill>
                  <a:schemeClr val="tx2"/>
                </a:solidFill>
              </a:rPr>
              <a:t>- Avoids opening the oropharyngeal mucosa</a:t>
            </a:r>
          </a:p>
          <a:p>
            <a:r>
              <a:rPr lang="en-US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b="1">
                <a:solidFill>
                  <a:srgbClr val="000000"/>
                </a:solidFill>
              </a:rPr>
              <a:t>DISADVANTGAES</a:t>
            </a:r>
          </a:p>
          <a:p>
            <a:r>
              <a:rPr lang="en-US"/>
              <a:t>         </a:t>
            </a:r>
            <a:r>
              <a:rPr lang="en-US">
                <a:solidFill>
                  <a:schemeClr val="tx2"/>
                </a:solidFill>
              </a:rPr>
              <a:t>- Increase depth of the exposure and lenth of time </a:t>
            </a:r>
          </a:p>
          <a:p>
            <a:r>
              <a:rPr lang="en-US">
                <a:solidFill>
                  <a:schemeClr val="tx2"/>
                </a:solidFill>
              </a:rPr>
              <a:t>         - Not a direct midline exposure. </a:t>
            </a:r>
          </a:p>
          <a:p>
            <a:pPr>
              <a:buFontTx/>
              <a:buChar char="-"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8042730A-70FC-1A4A-80D3-D005C9EFC849}" type="slidenum">
              <a:rPr lang="en-US" sz="1200" smtClean="0">
                <a:latin typeface="Verdana" charset="0"/>
              </a:rPr>
              <a:pPr>
                <a:defRPr/>
              </a:pPr>
              <a:t>33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47106" name="Text Box 5"/>
          <p:cNvSpPr txBox="1">
            <a:spLocks noChangeArrowheads="1"/>
          </p:cNvSpPr>
          <p:nvPr/>
        </p:nvSpPr>
        <p:spPr bwMode="auto">
          <a:xfrm>
            <a:off x="304800" y="0"/>
            <a:ext cx="88392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solidFill>
                  <a:srgbClr val="FFFF00"/>
                </a:solidFill>
              </a:rPr>
              <a:t>  Trans cervical approach</a:t>
            </a:r>
          </a:p>
          <a:p>
            <a:endParaRPr lang="en-US" sz="200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>
                <a:solidFill>
                  <a:srgbClr val="FF9900"/>
                </a:solidFill>
              </a:rPr>
              <a:t>A: T-shaped skin incision</a:t>
            </a:r>
          </a:p>
          <a:p>
            <a:pPr>
              <a:lnSpc>
                <a:spcPct val="150000"/>
              </a:lnSpc>
            </a:pPr>
            <a:r>
              <a:rPr lang="en-US" sz="2000">
                <a:solidFill>
                  <a:srgbClr val="FF9900"/>
                </a:solidFill>
              </a:rPr>
              <a:t>B:Resectable areas</a:t>
            </a:r>
            <a:endParaRPr lang="en-US" sz="180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C- Exposure along the ant. border of SCM and between ECA and ICA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D- Prevertebral fascia and longus capitis and longus colli are separated in the midline 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     from the clivus to C3 and are retracted laterally 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E and F- Ant. arch of the atlas and the odontoid process, and a 2.5-mm width of clivus 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     extending from the FM to the spheno-occipital synchondrosis may be removed</a:t>
            </a:r>
          </a:p>
          <a:p>
            <a:endParaRPr lang="en-US" sz="1800">
              <a:solidFill>
                <a:srgbClr val="000066"/>
              </a:solidFill>
            </a:endParaRPr>
          </a:p>
          <a:p>
            <a:endParaRPr lang="en-US" sz="1800">
              <a:solidFill>
                <a:srgbClr val="FF9900"/>
              </a:solidFill>
            </a:endParaRPr>
          </a:p>
          <a:p>
            <a:endParaRPr lang="en-US" sz="1800">
              <a:solidFill>
                <a:srgbClr val="FF9900"/>
              </a:solidFill>
            </a:endParaRPr>
          </a:p>
          <a:p>
            <a:endParaRPr lang="en-US" sz="1800">
              <a:solidFill>
                <a:srgbClr val="FF9900"/>
              </a:solidFill>
            </a:endParaRPr>
          </a:p>
          <a:p>
            <a:endParaRPr lang="en-US" sz="2000">
              <a:solidFill>
                <a:srgbClr val="FF99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B1677D28-6704-AD40-89C7-8FD4DECFEB85}" type="slidenum">
              <a:rPr lang="en-US" sz="1200" smtClean="0">
                <a:latin typeface="Verdana" charset="0"/>
              </a:rPr>
              <a:pPr>
                <a:defRPr/>
              </a:pPr>
              <a:t>34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613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Structures that may be divided to increase the exposure : -  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- Ascending pharyngeal and Sup. thyroid arteries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- Stylohyoid muscle and Ant. belly of the digastric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- Stylohyoid ligament and 9 th nerve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- Stylopharyngeus and styloglossus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Resectable areas :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            - Clivus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            - Ant. arch of the atlas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            - Body of the odontoid process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53D12301-6528-B949-B912-B5EBE6C1638E}" type="slidenum">
              <a:rPr lang="en-US" sz="1200" smtClean="0">
                <a:latin typeface="Verdana" charset="0"/>
              </a:rPr>
              <a:pPr>
                <a:defRPr/>
              </a:pPr>
              <a:t>35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34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i="1">
                <a:solidFill>
                  <a:srgbClr val="FF0000"/>
                </a:solidFill>
              </a:rPr>
              <a:t>      5- </a:t>
            </a:r>
            <a:r>
              <a:rPr lang="en-US" b="1" i="1">
                <a:solidFill>
                  <a:srgbClr val="FF0000"/>
                </a:solidFill>
              </a:rPr>
              <a:t>TRANSCRANIAL - TRANSBASAL APPROACH 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FFFF00"/>
                </a:solidFill>
              </a:rPr>
              <a:t>                                                                      </a:t>
            </a:r>
            <a:r>
              <a:rPr lang="en-US" sz="2000" b="1">
                <a:solidFill>
                  <a:srgbClr val="FFFF00"/>
                </a:solidFill>
              </a:rPr>
              <a:t>( </a:t>
            </a:r>
            <a:r>
              <a:rPr lang="en-US" sz="2000">
                <a:solidFill>
                  <a:srgbClr val="FFFF00"/>
                </a:solidFill>
              </a:rPr>
              <a:t>Derome et al)</a:t>
            </a:r>
            <a:endParaRPr lang="en-US" sz="2000" b="1">
              <a:solidFill>
                <a:srgbClr val="000099"/>
              </a:solidFill>
              <a:latin typeface="Arial" charset="0"/>
            </a:endParaRPr>
          </a:p>
          <a:p>
            <a:pPr>
              <a:buFont typeface="Wingdings" charset="0"/>
              <a:buNone/>
            </a:pPr>
            <a:r>
              <a:rPr lang="en-US"/>
              <a:t>     </a:t>
            </a:r>
          </a:p>
          <a:p>
            <a:pPr>
              <a:buFont typeface="Wingdings" charset="0"/>
              <a:buChar char="Ø"/>
            </a:pPr>
            <a:r>
              <a:rPr lang="en-US"/>
              <a:t>      </a:t>
            </a:r>
            <a:r>
              <a:rPr lang="en-US">
                <a:solidFill>
                  <a:schemeClr val="tx2"/>
                </a:solidFill>
              </a:rPr>
              <a:t>Exposure even upto C2 and C3 vertebral bodies.</a:t>
            </a:r>
            <a:endParaRPr lang="en-US" sz="1800" b="1">
              <a:solidFill>
                <a:schemeClr val="tx2"/>
              </a:solidFill>
              <a:latin typeface="Arial" charset="0"/>
            </a:endParaRPr>
          </a:p>
          <a:p>
            <a:pPr>
              <a:buFont typeface="Wingdings" charset="0"/>
              <a:buNone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                                                                                                          </a:t>
            </a:r>
            <a:endParaRPr lang="en-US" sz="1800">
              <a:solidFill>
                <a:srgbClr val="000099"/>
              </a:solidFill>
              <a:latin typeface="Arial" charset="0"/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INDICATION</a:t>
            </a:r>
            <a:r>
              <a:rPr lang="en-US" sz="1800" b="1">
                <a:solidFill>
                  <a:srgbClr val="000000"/>
                </a:solidFill>
              </a:rPr>
              <a:t>:</a:t>
            </a:r>
            <a:endParaRPr lang="en-US" b="1">
              <a:solidFill>
                <a:srgbClr val="000099"/>
              </a:solidFill>
            </a:endParaRPr>
          </a:p>
          <a:p>
            <a:r>
              <a:rPr lang="en-US" b="1" i="1"/>
              <a:t>           </a:t>
            </a:r>
            <a:r>
              <a:rPr lang="en-US" b="1" i="1">
                <a:solidFill>
                  <a:srgbClr val="000099"/>
                </a:solidFill>
              </a:rPr>
              <a:t>- </a:t>
            </a:r>
            <a:r>
              <a:rPr lang="en-US">
                <a:solidFill>
                  <a:srgbClr val="000099"/>
                </a:solidFill>
              </a:rPr>
              <a:t>Ant. side of FM lesions if also involves and requires </a:t>
            </a:r>
          </a:p>
          <a:p>
            <a:r>
              <a:rPr lang="en-US">
                <a:solidFill>
                  <a:srgbClr val="000099"/>
                </a:solidFill>
              </a:rPr>
              <a:t>             resection of ethmoid and sphenoid bones and clivus</a:t>
            </a:r>
          </a:p>
          <a:p>
            <a:endParaRPr lang="en-US" b="1">
              <a:solidFill>
                <a:srgbClr val="000099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FF0000"/>
                </a:solidFill>
              </a:rPr>
              <a:t>  </a:t>
            </a:r>
            <a:r>
              <a:rPr lang="en-US" b="1">
                <a:solidFill>
                  <a:srgbClr val="000000"/>
                </a:solidFill>
              </a:rPr>
              <a:t>ADVANTAGES :</a:t>
            </a:r>
          </a:p>
          <a:p>
            <a:r>
              <a:rPr lang="en-US"/>
              <a:t>            </a:t>
            </a:r>
            <a:r>
              <a:rPr lang="en-US">
                <a:solidFill>
                  <a:schemeClr val="tx2"/>
                </a:solidFill>
              </a:rPr>
              <a:t>- Tighter closure of the dura mater is possible  </a:t>
            </a:r>
          </a:p>
          <a:p>
            <a:r>
              <a:rPr lang="en-US">
                <a:solidFill>
                  <a:schemeClr val="tx2"/>
                </a:solidFill>
              </a:rPr>
              <a:t>            - Sub cranial mucosal planes can be preserved           </a:t>
            </a:r>
          </a:p>
          <a:p>
            <a:r>
              <a:rPr lang="en-US">
                <a:solidFill>
                  <a:schemeClr val="tx2"/>
                </a:solidFill>
              </a:rPr>
              <a:t>            - Can be combined with another intradural approach </a:t>
            </a:r>
          </a:p>
          <a:p>
            <a:r>
              <a:rPr lang="en-US">
                <a:solidFill>
                  <a:schemeClr val="tx2"/>
                </a:solidFill>
              </a:rPr>
              <a:t>               without the high risk of infection </a:t>
            </a:r>
          </a:p>
          <a:p>
            <a:r>
              <a:rPr lang="en-US">
                <a:solidFill>
                  <a:schemeClr val="tx2"/>
                </a:solidFill>
              </a:rPr>
              <a:t>  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7E1F9988-0F89-4542-82D0-798A88E87345}" type="slidenum">
              <a:rPr lang="en-US" sz="1200" smtClean="0">
                <a:latin typeface="Verdana" charset="0"/>
              </a:rPr>
              <a:pPr>
                <a:defRPr/>
              </a:pPr>
              <a:t>36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9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0000"/>
                </a:solidFill>
              </a:rPr>
              <a:t>            </a:t>
            </a:r>
            <a:r>
              <a:rPr lang="en-US" smtClean="0">
                <a:solidFill>
                  <a:schemeClr val="tx2"/>
                </a:solidFill>
              </a:rPr>
              <a:t>- May be combined with TB – TS route to gain access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 to the sella turcica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- Clivus and sphenoid bone can be resected more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 extensively than by the transsphenoidal approach</a:t>
            </a:r>
          </a:p>
          <a:p>
            <a:pPr>
              <a:defRPr/>
            </a:pPr>
            <a:endParaRPr lang="en-US" b="1" smtClean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  <a:defRPr/>
            </a:pPr>
            <a:r>
              <a:rPr lang="en-US" b="1" smtClean="0">
                <a:solidFill>
                  <a:srgbClr val="000000"/>
                </a:solidFill>
              </a:rPr>
              <a:t>   DISADVANT</a:t>
            </a:r>
            <a:r>
              <a:rPr lang="en-US" smtClean="0">
                <a:solidFill>
                  <a:srgbClr val="000000"/>
                </a:solidFill>
              </a:rPr>
              <a:t>AG</a:t>
            </a:r>
            <a:r>
              <a:rPr lang="en-US" b="1" smtClean="0">
                <a:solidFill>
                  <a:srgbClr val="000000"/>
                </a:solidFill>
              </a:rPr>
              <a:t>ES</a:t>
            </a:r>
            <a:r>
              <a:rPr lang="en-US" b="1" i="1" smtClean="0">
                <a:solidFill>
                  <a:srgbClr val="000000"/>
                </a:solidFill>
              </a:rPr>
              <a:t> : </a:t>
            </a:r>
          </a:p>
          <a:p>
            <a:pPr>
              <a:defRPr/>
            </a:pPr>
            <a:r>
              <a:rPr lang="en-US" smtClean="0"/>
              <a:t>            </a:t>
            </a:r>
            <a:r>
              <a:rPr lang="en-US" smtClean="0">
                <a:solidFill>
                  <a:schemeClr val="tx2"/>
                </a:solidFill>
              </a:rPr>
              <a:t>- Extensive surgical trauma</a:t>
            </a:r>
          </a:p>
          <a:p>
            <a:pPr>
              <a:defRPr/>
            </a:pPr>
            <a:r>
              <a:rPr lang="en-US" smtClean="0"/>
              <a:t>            </a:t>
            </a:r>
            <a:r>
              <a:rPr lang="en-US" smtClean="0">
                <a:solidFill>
                  <a:schemeClr val="tx2"/>
                </a:solidFill>
              </a:rPr>
              <a:t>- Anosmia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- CSF leaks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- Meningitis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- Pseudomeningoceles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</a:t>
            </a:r>
          </a:p>
          <a:p>
            <a:pPr>
              <a:defRPr/>
            </a:pPr>
            <a:endParaRPr lang="en-US" smtClean="0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  <a:defRPr/>
            </a:pPr>
            <a:r>
              <a:rPr lang="en-US" smtClean="0">
                <a:solidFill>
                  <a:schemeClr val="tx2"/>
                </a:solidFill>
              </a:rPr>
              <a:t>  </a:t>
            </a:r>
            <a:r>
              <a:rPr lang="en-US" b="1" smtClean="0">
                <a:solidFill>
                  <a:srgbClr val="FFFF00"/>
                </a:solidFill>
              </a:rPr>
              <a:t>Should not be considered for approaching a tumor </a:t>
            </a:r>
          </a:p>
          <a:p>
            <a:pPr>
              <a:buFont typeface="Wingdings" charset="0"/>
              <a:buNone/>
              <a:defRPr/>
            </a:pPr>
            <a:r>
              <a:rPr lang="en-US" b="1" smtClean="0">
                <a:solidFill>
                  <a:srgbClr val="FFFF00"/>
                </a:solidFill>
              </a:rPr>
              <a:t>     strictly localized in the region of  FM</a:t>
            </a:r>
            <a:endParaRPr lang="en-US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C6FB0E49-24DC-4149-A0DF-FF9EABF292A0}" type="slidenum">
              <a:rPr lang="en-US" sz="1200" smtClean="0">
                <a:latin typeface="Verdana" charset="0"/>
              </a:rPr>
              <a:pPr>
                <a:defRPr/>
              </a:pPr>
              <a:t>37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63492" name="Text Box 5"/>
          <p:cNvSpPr txBox="1">
            <a:spLocks noChangeArrowheads="1"/>
          </p:cNvSpPr>
          <p:nvPr/>
        </p:nvSpPr>
        <p:spPr bwMode="auto">
          <a:xfrm>
            <a:off x="304800" y="762000"/>
            <a:ext cx="8534400" cy="29241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dirty="0" err="1" smtClean="0">
                <a:solidFill>
                  <a:srgbClr val="FFFF66"/>
                </a:solidFill>
                <a:cs typeface="+mn-cs"/>
              </a:rPr>
              <a:t>A:Transcranial-transbasal</a:t>
            </a:r>
            <a:r>
              <a:rPr lang="en-US" sz="2000" b="1" dirty="0" smtClean="0">
                <a:solidFill>
                  <a:srgbClr val="FFFF66"/>
                </a:solidFill>
                <a:cs typeface="+mn-cs"/>
              </a:rPr>
              <a:t> Approach</a:t>
            </a:r>
          </a:p>
          <a:p>
            <a:pPr>
              <a:defRPr/>
            </a:pPr>
            <a:endParaRPr lang="en-US" sz="2000" dirty="0" smtClean="0">
              <a:solidFill>
                <a:srgbClr val="FF9900"/>
              </a:solidFill>
              <a:cs typeface="+mn-cs"/>
            </a:endParaRPr>
          </a:p>
          <a:p>
            <a:pPr>
              <a:defRPr/>
            </a:pPr>
            <a:r>
              <a:rPr lang="en-US" sz="2000" dirty="0" smtClean="0">
                <a:solidFill>
                  <a:srgbClr val="FF9900"/>
                </a:solidFill>
                <a:cs typeface="+mn-cs"/>
              </a:rPr>
              <a:t>B: </a:t>
            </a:r>
            <a:r>
              <a:rPr lang="en-US" sz="2000" dirty="0" err="1" smtClean="0">
                <a:solidFill>
                  <a:srgbClr val="FF9900"/>
                </a:solidFill>
                <a:cs typeface="+mn-cs"/>
              </a:rPr>
              <a:t>Bifrontal</a:t>
            </a:r>
            <a:r>
              <a:rPr lang="en-US" sz="2000" dirty="0" smtClean="0">
                <a:solidFill>
                  <a:srgbClr val="FF9900"/>
                </a:solidFill>
                <a:cs typeface="+mn-cs"/>
              </a:rPr>
              <a:t> craniotomy.</a:t>
            </a:r>
          </a:p>
          <a:p>
            <a:pPr>
              <a:defRPr/>
            </a:pPr>
            <a:r>
              <a:rPr lang="en-US" sz="2000" dirty="0" err="1" smtClean="0">
                <a:solidFill>
                  <a:srgbClr val="FF9900"/>
                </a:solidFill>
                <a:cs typeface="+mn-cs"/>
              </a:rPr>
              <a:t>Clivus</a:t>
            </a:r>
            <a:r>
              <a:rPr lang="en-US" sz="2000" dirty="0" smtClean="0">
                <a:solidFill>
                  <a:srgbClr val="FF9900"/>
                </a:solidFill>
                <a:cs typeface="+mn-cs"/>
              </a:rPr>
              <a:t> is reached after resecting the post. part of floor of the ant</a:t>
            </a:r>
          </a:p>
          <a:p>
            <a:pPr>
              <a:defRPr/>
            </a:pPr>
            <a:r>
              <a:rPr lang="en-US" sz="2000" dirty="0" smtClean="0">
                <a:solidFill>
                  <a:srgbClr val="FF9900"/>
                </a:solidFill>
                <a:cs typeface="+mn-cs"/>
              </a:rPr>
              <a:t>cranial fossa, upper part of</a:t>
            </a:r>
          </a:p>
          <a:p>
            <a:pPr>
              <a:defRPr/>
            </a:pPr>
            <a:r>
              <a:rPr lang="en-US" sz="2000" dirty="0" smtClean="0">
                <a:solidFill>
                  <a:srgbClr val="FF9900"/>
                </a:solidFill>
                <a:cs typeface="+mn-cs"/>
              </a:rPr>
              <a:t>the walls of  </a:t>
            </a:r>
            <a:r>
              <a:rPr lang="en-US" sz="2000" dirty="0" err="1" smtClean="0">
                <a:solidFill>
                  <a:srgbClr val="FF9900"/>
                </a:solidFill>
                <a:cs typeface="+mn-cs"/>
              </a:rPr>
              <a:t>ethmoid</a:t>
            </a:r>
            <a:r>
              <a:rPr lang="en-US" sz="2000" dirty="0" smtClean="0">
                <a:solidFill>
                  <a:srgbClr val="FF9900"/>
                </a:solidFill>
                <a:cs typeface="+mn-cs"/>
              </a:rPr>
              <a:t> and sphenoid sinuses and floor of the </a:t>
            </a:r>
            <a:r>
              <a:rPr lang="en-US" sz="2000" dirty="0" err="1" smtClean="0">
                <a:solidFill>
                  <a:srgbClr val="FF9900"/>
                </a:solidFill>
                <a:cs typeface="+mn-cs"/>
              </a:rPr>
              <a:t>sella</a:t>
            </a:r>
            <a:r>
              <a:rPr lang="en-US" sz="2000" dirty="0" smtClean="0">
                <a:solidFill>
                  <a:srgbClr val="FF9900"/>
                </a:solidFill>
                <a:cs typeface="+mn-cs"/>
              </a:rPr>
              <a:t>. </a:t>
            </a:r>
          </a:p>
          <a:p>
            <a:pPr>
              <a:defRPr/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+mn-cs"/>
              </a:rPr>
              <a:t>C -Orbital roof and the remainder of the cranial base are reconstructed    </a:t>
            </a:r>
          </a:p>
          <a:p>
            <a:pPr>
              <a:defRPr/>
            </a:pPr>
            <a:r>
              <a:rPr lang="en-US" sz="2400" dirty="0">
                <a:solidFill>
                  <a:srgbClr val="000066"/>
                </a:solidFill>
                <a:latin typeface="Times New Roman" pitchFamily="18" charset="0"/>
                <a:cs typeface="+mn-cs"/>
              </a:rPr>
              <a:t>      </a:t>
            </a: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+mn-cs"/>
            </a:endParaRPr>
          </a:p>
          <a:p>
            <a:pPr>
              <a:defRPr/>
            </a:pPr>
            <a:endParaRPr lang="en-US" sz="2000" dirty="0" smtClean="0">
              <a:solidFill>
                <a:srgbClr val="FF9900"/>
              </a:solidFill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7170407B-30C5-0E4E-AC79-C66075498CF7}" type="slidenum">
              <a:rPr lang="en-US" sz="1200" smtClean="0">
                <a:latin typeface="Verdana" charset="0"/>
              </a:rPr>
              <a:pPr>
                <a:defRPr/>
              </a:pPr>
              <a:t>38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3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        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6- </a:t>
            </a:r>
            <a:r>
              <a:rPr lang="en-US" b="1" i="1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EXTENDED  FRONTAL  APPROACH :</a:t>
            </a:r>
            <a:endParaRPr lang="en-US" b="1">
              <a:solidFill>
                <a:srgbClr val="FF0000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None/>
              <a:defRPr/>
            </a:pPr>
            <a:endParaRPr lang="en-US" b="1">
              <a:solidFill>
                <a:srgbClr val="FF0000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Similar to the TC - TB approach, except that  it includes an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</a:t>
            </a:r>
            <a:r>
              <a:rPr lang="en-US" i="1">
                <a:solidFill>
                  <a:srgbClr val="FFFF66"/>
                </a:solidFill>
                <a:latin typeface="Times New Roman" pitchFamily="18" charset="0"/>
                <a:ea typeface="+mn-ea"/>
                <a:cs typeface="+mn-cs"/>
              </a:rPr>
              <a:t>orbitofrontoethmoidal osteotomy</a:t>
            </a:r>
            <a:r>
              <a:rPr lang="en-US" i="1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Supraorbital ridges, and part of the orbital roofs and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possibly the upper nasion, roof of the ethmoid sinuses, and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the cribriform plate are removed </a:t>
            </a:r>
            <a:r>
              <a:rPr lang="en-US" i="1">
                <a:solidFill>
                  <a:srgbClr val="FFFF66"/>
                </a:solidFill>
                <a:latin typeface="Times New Roman" pitchFamily="18" charset="0"/>
                <a:ea typeface="+mn-ea"/>
                <a:cs typeface="+mn-cs"/>
              </a:rPr>
              <a:t>in a single block</a:t>
            </a:r>
          </a:p>
          <a:p>
            <a:pPr>
              <a:buFont typeface="Wingdings" pitchFamily="2" charset="2"/>
              <a:buNone/>
              <a:defRPr/>
            </a:pPr>
            <a:endParaRPr lang="en-US">
              <a:solidFill>
                <a:srgbClr val="FFFF66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Extradural or combined intradural - extradural approach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</a:t>
            </a: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C4E84B69-274C-6E44-875E-834F612E4AC0}" type="slidenum">
              <a:rPr lang="en-US" sz="1200" smtClean="0">
                <a:latin typeface="Verdana" charset="0"/>
              </a:rPr>
              <a:pPr>
                <a:defRPr/>
              </a:pPr>
              <a:t>39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53250" name="Text Box 5"/>
          <p:cNvSpPr txBox="1">
            <a:spLocks noChangeArrowheads="1"/>
          </p:cNvSpPr>
          <p:nvPr/>
        </p:nvSpPr>
        <p:spPr bwMode="auto">
          <a:xfrm>
            <a:off x="381000" y="1219200"/>
            <a:ext cx="8382000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 b="1">
                <a:solidFill>
                  <a:srgbClr val="FFFF66"/>
                </a:solidFill>
              </a:rPr>
              <a:t>Extended frontal approach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A: Scalp flap and order of removal of cranial bones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B: Extent of bone </a:t>
            </a:r>
          </a:p>
          <a:p>
            <a:r>
              <a:rPr lang="en-US" sz="2000">
                <a:solidFill>
                  <a:srgbClr val="FF9900"/>
                </a:solidFill>
              </a:rPr>
              <a:t>     removal 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C: Periorbita is exposed along both orbital roofs. Exposure can be extended along the clivus down to FM</a:t>
            </a:r>
          </a:p>
          <a:p>
            <a:endParaRPr lang="en-US" sz="20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D: Use of pericranial flap for reconstruction. </a:t>
            </a:r>
          </a:p>
          <a:p>
            <a:endParaRPr lang="en-US" sz="20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9FF80D5E-BA8C-6B4F-A63A-382204D34E9F}" type="slidenum">
              <a:rPr lang="en-US" sz="1200" smtClean="0">
                <a:latin typeface="Verdana" charset="0"/>
              </a:rPr>
              <a:pPr>
                <a:defRPr/>
              </a:pPr>
              <a:t>4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0" y="0"/>
            <a:ext cx="9297988" cy="698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  <a:defRPr/>
            </a:pPr>
            <a:r>
              <a:rPr lang="en-US" b="1" i="1" smtClean="0">
                <a:solidFill>
                  <a:srgbClr val="FF0000"/>
                </a:solidFill>
              </a:rPr>
              <a:t> Occipital condyles –</a:t>
            </a:r>
            <a:r>
              <a:rPr lang="en-US" smtClean="0">
                <a:solidFill>
                  <a:srgbClr val="FF0000"/>
                </a:solidFill>
              </a:rPr>
              <a:t> </a:t>
            </a:r>
          </a:p>
          <a:p>
            <a:pPr>
              <a:defRPr/>
            </a:pPr>
            <a:r>
              <a:rPr lang="en-US" smtClean="0"/>
              <a:t>             </a:t>
            </a:r>
            <a:r>
              <a:rPr lang="en-US" smtClean="0">
                <a:solidFill>
                  <a:schemeClr val="tx2"/>
                </a:solidFill>
              </a:rPr>
              <a:t>- Located lateral to the anterior half of FM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- Oval in shape, convex downward, face downward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   and laterally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- Long axes directed forward and medially</a:t>
            </a:r>
          </a:p>
          <a:p>
            <a:pPr>
              <a:defRPr/>
            </a:pPr>
            <a:endParaRPr lang="en-US" smtClean="0">
              <a:solidFill>
                <a:schemeClr val="tx2"/>
              </a:solidFill>
            </a:endParaRPr>
          </a:p>
          <a:p>
            <a:pPr>
              <a:buClr>
                <a:srgbClr val="FF0000"/>
              </a:buClr>
              <a:buFont typeface="Wingdings" charset="0"/>
              <a:buChar char="Ø"/>
              <a:defRPr/>
            </a:pPr>
            <a:r>
              <a:rPr lang="en-US" smtClean="0"/>
              <a:t> </a:t>
            </a:r>
            <a:r>
              <a:rPr lang="en-US" b="1" i="1" smtClean="0">
                <a:solidFill>
                  <a:srgbClr val="FF0000"/>
                </a:solidFill>
              </a:rPr>
              <a:t>Hypoglossal canal -</a:t>
            </a:r>
          </a:p>
          <a:p>
            <a:pPr>
              <a:defRPr/>
            </a:pPr>
            <a:r>
              <a:rPr lang="en-US" smtClean="0"/>
              <a:t>             </a:t>
            </a:r>
            <a:r>
              <a:rPr lang="en-US" smtClean="0">
                <a:solidFill>
                  <a:schemeClr val="tx2"/>
                </a:solidFill>
              </a:rPr>
              <a:t>-  Transmits the hypoglossal nerve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-  Situated above the condyle, 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-  Directed forward and laterally from the posterior</a:t>
            </a:r>
          </a:p>
          <a:p>
            <a:pPr>
              <a:defRPr/>
            </a:pPr>
            <a:r>
              <a:rPr lang="en-US" smtClean="0">
                <a:solidFill>
                  <a:schemeClr val="tx2"/>
                </a:solidFill>
              </a:rPr>
              <a:t>                cranial fossa.</a:t>
            </a:r>
          </a:p>
          <a:p>
            <a:pPr>
              <a:defRPr/>
            </a:pPr>
            <a:endParaRPr lang="en-US" smtClean="0">
              <a:solidFill>
                <a:schemeClr val="tx2"/>
              </a:solidFill>
            </a:endParaRPr>
          </a:p>
          <a:p>
            <a:pPr>
              <a:buClr>
                <a:srgbClr val="FF0000"/>
              </a:buClr>
              <a:buFont typeface="Wingdings" charset="0"/>
              <a:buChar char="Ø"/>
              <a:defRPr/>
            </a:pPr>
            <a:r>
              <a:rPr lang="en-US" smtClean="0"/>
              <a:t>  </a:t>
            </a:r>
            <a:r>
              <a:rPr lang="en-US" b="1" i="1" smtClean="0">
                <a:solidFill>
                  <a:srgbClr val="FF0000"/>
                </a:solidFill>
              </a:rPr>
              <a:t>Jugular foramen -</a:t>
            </a:r>
          </a:p>
          <a:p>
            <a:pPr>
              <a:defRPr/>
            </a:pPr>
            <a:r>
              <a:rPr lang="en-US" smtClean="0"/>
              <a:t>             </a:t>
            </a:r>
            <a:r>
              <a:rPr lang="en-US" smtClean="0">
                <a:solidFill>
                  <a:schemeClr val="tx2"/>
                </a:solidFill>
              </a:rPr>
              <a:t>-  Situated lateral and slightly superior to the anterior half of the condyles at the posterior end of the petroclival suture</a:t>
            </a:r>
          </a:p>
          <a:p>
            <a:pPr>
              <a:defRPr/>
            </a:pPr>
            <a:endParaRPr lang="en-US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504DCC03-53D0-5844-89EA-6678560EBF43}" type="slidenum">
              <a:rPr lang="en-US" sz="1200" smtClean="0">
                <a:latin typeface="Verdana" charset="0"/>
              </a:rPr>
              <a:pPr>
                <a:defRPr/>
              </a:pPr>
              <a:t>40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67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       </a:t>
            </a:r>
            <a:r>
              <a:rPr lang="en-US" sz="32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C - LATERAL APPROACHES</a:t>
            </a:r>
            <a:endParaRPr lang="en-US" sz="3200" b="1" u="sng"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endParaRPr lang="en-US" sz="3200" b="1" u="sng"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Rarely used in combination</a:t>
            </a:r>
          </a:p>
          <a:p>
            <a:pPr>
              <a:defRPr/>
            </a:pP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Directed through the temporal bone</a:t>
            </a:r>
          </a:p>
          <a:p>
            <a:pPr>
              <a:buFont typeface="Wingdings" pitchFamily="2" charset="2"/>
              <a:buNone/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May require repositioning of the carotid artery or facial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nerve, and possibly resection of the auditory and vestibular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labyrinth</a:t>
            </a:r>
          </a:p>
          <a:p>
            <a:pPr>
              <a:buFont typeface="Wingdings" pitchFamily="2" charset="2"/>
              <a:buNone/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INDICATION 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Intradural lesions located lateral and/or ant. of the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brainstem, involving the temporal bone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764B99B9-D749-584B-8032-E30D834C192C}" type="slidenum">
              <a:rPr lang="en-US" sz="1200" smtClean="0">
                <a:latin typeface="Verdana" charset="0"/>
              </a:rPr>
              <a:pPr>
                <a:defRPr/>
              </a:pPr>
              <a:t>41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55298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46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sz="3200" b="1">
                <a:solidFill>
                  <a:srgbClr val="000000"/>
                </a:solidFill>
              </a:rPr>
              <a:t>ADVANTAGES : </a:t>
            </a:r>
          </a:p>
          <a:p>
            <a:r>
              <a:rPr lang="en-US" sz="3200"/>
              <a:t>       </a:t>
            </a:r>
            <a:r>
              <a:rPr lang="en-US">
                <a:solidFill>
                  <a:schemeClr val="tx2"/>
                </a:solidFill>
              </a:rPr>
              <a:t>       </a:t>
            </a:r>
          </a:p>
          <a:p>
            <a:r>
              <a:rPr lang="en-US">
                <a:solidFill>
                  <a:schemeClr val="tx2"/>
                </a:solidFill>
              </a:rPr>
              <a:t>         - Provide an avenue of exposure for lesions that involve   </a:t>
            </a:r>
          </a:p>
          <a:p>
            <a:r>
              <a:rPr lang="en-US">
                <a:solidFill>
                  <a:schemeClr val="tx2"/>
                </a:solidFill>
              </a:rPr>
              <a:t>           the temporal and sphenoid bones in addition to clivus</a:t>
            </a:r>
          </a:p>
          <a:p>
            <a:endParaRPr lang="en-US"/>
          </a:p>
          <a:p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Also provide access to the anterior aspect of the</a:t>
            </a:r>
          </a:p>
          <a:p>
            <a:r>
              <a:rPr lang="en-US">
                <a:solidFill>
                  <a:schemeClr val="tx2"/>
                </a:solidFill>
              </a:rPr>
              <a:t>            midbrain, pons, and medulla and to the CP angle and </a:t>
            </a:r>
          </a:p>
          <a:p>
            <a:r>
              <a:rPr lang="en-US">
                <a:solidFill>
                  <a:schemeClr val="tx2"/>
                </a:solidFill>
              </a:rPr>
              <a:t>            nerves in the posterior fossa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b="1">
                <a:solidFill>
                  <a:srgbClr val="080808"/>
                </a:solidFill>
              </a:rPr>
              <a:t>DISADVANTAGES :</a:t>
            </a:r>
          </a:p>
          <a:p>
            <a:r>
              <a:rPr lang="en-US" sz="1800"/>
              <a:t>                </a:t>
            </a:r>
          </a:p>
          <a:p>
            <a:r>
              <a:rPr lang="en-US" sz="1800"/>
              <a:t>                </a:t>
            </a:r>
            <a:r>
              <a:rPr lang="en-US">
                <a:solidFill>
                  <a:schemeClr val="tx2"/>
                </a:solidFill>
              </a:rPr>
              <a:t>-  May necessitate sacrifice of the sigmoid sinus</a:t>
            </a:r>
          </a:p>
          <a:p>
            <a:r>
              <a:rPr lang="en-US">
                <a:solidFill>
                  <a:schemeClr val="tx2"/>
                </a:solidFill>
              </a:rPr>
              <a:t>          -  Need of neuro-otologist in obtaining the exposure.</a:t>
            </a: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48B71988-3C96-ED44-A37B-84C3D1A0B47B}" type="slidenum">
              <a:rPr lang="en-US" sz="1200" smtClean="0">
                <a:latin typeface="Verdana" charset="0"/>
              </a:rPr>
              <a:pPr>
                <a:defRPr/>
              </a:pPr>
              <a:t>42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0" y="120650"/>
            <a:ext cx="9144000" cy="661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1- </a:t>
            </a:r>
            <a:r>
              <a:rPr lang="en-US" b="1" i="1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TRANSLABYRINTHINE APPROACH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 :</a:t>
            </a: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Through a mastoidectomy and labyrinthectomy.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ADVANTAGES: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May also be combined with a retrosigmoid or a supra -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and infratentorial presigmoid approach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- Seventh nerve is preserved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- Minimal cerebellar and brainstem retraction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rgbClr val="DEDEDE"/>
                </a:solidFill>
                <a:latin typeface="Times New Roman" pitchFamily="18" charset="0"/>
                <a:ea typeface="+mn-ea"/>
                <a:cs typeface="+mn-cs"/>
              </a:rPr>
              <a:t>   </a:t>
            </a: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A9384A6C-C178-4C47-A467-F74EB607391F}" type="slidenum">
              <a:rPr lang="en-US" sz="1200" smtClean="0">
                <a:latin typeface="Verdana" charset="0"/>
              </a:rPr>
              <a:pPr>
                <a:defRPr/>
              </a:pPr>
              <a:t>43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57346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582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DISADVANTAGES: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        </a:t>
            </a:r>
            <a:r>
              <a:rPr lang="en-US" b="1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High incidence of CSF leak</a:t>
            </a:r>
            <a:endParaRPr lang="en-US" b="1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       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        </a:t>
            </a:r>
            <a:r>
              <a:rPr lang="en-US" sz="3200">
                <a:solidFill>
                  <a:schemeClr val="tx2"/>
                </a:solidFill>
              </a:rPr>
              <a:t>- </a:t>
            </a:r>
            <a:r>
              <a:rPr lang="en-US" sz="3200" u="sng">
                <a:solidFill>
                  <a:schemeClr val="tx2"/>
                </a:solidFill>
              </a:rPr>
              <a:t>Hearing is sacrificed</a:t>
            </a:r>
          </a:p>
          <a:p>
            <a:pPr>
              <a:buFont typeface="Wingdings" charset="0"/>
              <a:buNone/>
            </a:pPr>
            <a:r>
              <a:rPr lang="en-US" sz="3200">
                <a:solidFill>
                  <a:schemeClr val="tx2"/>
                </a:solidFill>
              </a:rPr>
              <a:t>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- </a:t>
            </a:r>
            <a:r>
              <a:rPr lang="en-US" u="sng">
                <a:solidFill>
                  <a:schemeClr val="tx2"/>
                </a:solidFill>
              </a:rPr>
              <a:t>Reduced exposure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- Longer dissection time of temporal bone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CONTRAINDICATION: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 sz="3200" b="1">
                <a:solidFill>
                  <a:srgbClr val="000000"/>
                </a:solidFill>
              </a:rPr>
              <a:t>        </a:t>
            </a:r>
            <a:r>
              <a:rPr lang="en-US" sz="3200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Chronic otitis media</a:t>
            </a:r>
            <a:r>
              <a:rPr lang="en-US" sz="3200" b="1">
                <a:solidFill>
                  <a:srgbClr val="000000"/>
                </a:solidFill>
              </a:rPr>
              <a:t>             </a:t>
            </a:r>
          </a:p>
          <a:p>
            <a:pPr>
              <a:buFont typeface="Wingdings" charset="0"/>
              <a:buNone/>
            </a:pPr>
            <a:endParaRPr lang="en-US" b="1">
              <a:solidFill>
                <a:srgbClr val="000000"/>
              </a:solidFill>
            </a:endParaRPr>
          </a:p>
          <a:p>
            <a:r>
              <a:rPr lang="en-US"/>
              <a:t>         </a:t>
            </a:r>
            <a:endParaRPr lang="en-US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02F02701-91F6-154B-9929-3BC75995947D}" type="slidenum">
              <a:rPr lang="en-US" sz="1200" smtClean="0">
                <a:latin typeface="Verdana" charset="0"/>
              </a:rPr>
              <a:pPr>
                <a:defRPr/>
              </a:pPr>
              <a:t>44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5837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</a:rPr>
              <a:t>        </a:t>
            </a:r>
            <a:r>
              <a:rPr lang="en-US" b="1">
                <a:solidFill>
                  <a:srgbClr val="FF0000"/>
                </a:solidFill>
              </a:rPr>
              <a:t>2 -TRANSCOCHLEAR APPROACH:</a:t>
            </a:r>
            <a:r>
              <a:rPr lang="en-US"/>
              <a:t>          </a:t>
            </a:r>
          </a:p>
          <a:p>
            <a:r>
              <a:rPr lang="en-US" sz="3200"/>
              <a:t>                                                 </a:t>
            </a:r>
            <a:r>
              <a:rPr lang="en-US" sz="2000">
                <a:solidFill>
                  <a:srgbClr val="FFFF66"/>
                </a:solidFill>
              </a:rPr>
              <a:t>(House and Hitselberger)</a:t>
            </a:r>
          </a:p>
          <a:p>
            <a:pPr>
              <a:buFont typeface="Wingdings" charset="0"/>
              <a:buChar char="Ø"/>
            </a:pPr>
            <a:r>
              <a:rPr lang="en-US" sz="3200"/>
              <a:t> </a:t>
            </a:r>
            <a:r>
              <a:rPr lang="en-US" b="1" i="1">
                <a:solidFill>
                  <a:srgbClr val="FFFF66"/>
                </a:solidFill>
              </a:rPr>
              <a:t>Anteromedial extension</a:t>
            </a:r>
            <a:r>
              <a:rPr lang="en-US">
                <a:solidFill>
                  <a:schemeClr val="tx2"/>
                </a:solidFill>
              </a:rPr>
              <a:t> of the trans-labyrinthine approach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Bone is removed up to the edge of clivus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ADVANTAGES:</a:t>
            </a:r>
          </a:p>
          <a:p>
            <a:r>
              <a:rPr lang="en-US" b="1">
                <a:solidFill>
                  <a:srgbClr val="000000"/>
                </a:solidFill>
              </a:rPr>
              <a:t>        </a:t>
            </a:r>
            <a:r>
              <a:rPr lang="en-US" b="1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Excellent exposure of clivus and both anterior and </a:t>
            </a:r>
          </a:p>
          <a:p>
            <a:r>
              <a:rPr lang="en-US">
                <a:solidFill>
                  <a:schemeClr val="tx2"/>
                </a:solidFill>
              </a:rPr>
              <a:t>          anteromedial aspect of the brain stem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DISADVANTAGES: </a:t>
            </a:r>
          </a:p>
          <a:p>
            <a:r>
              <a:rPr lang="en-US">
                <a:solidFill>
                  <a:srgbClr val="DEDEDE"/>
                </a:solidFill>
              </a:rPr>
              <a:t>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FFFF66"/>
                </a:solidFill>
              </a:rPr>
              <a:t>Hearing and seventh nerve both are sacrificed</a:t>
            </a:r>
          </a:p>
          <a:p>
            <a:r>
              <a:rPr lang="en-US">
                <a:solidFill>
                  <a:schemeClr val="tx2"/>
                </a:solidFill>
              </a:rPr>
              <a:t>        - High risk of CSF leak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21158AFB-6258-934C-A8EB-837C67700CEC}" type="slidenum">
              <a:rPr lang="en-US" sz="1200" smtClean="0">
                <a:latin typeface="Verdana" charset="0"/>
              </a:rPr>
              <a:pPr>
                <a:defRPr/>
              </a:pPr>
              <a:t>45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5939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04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b="1">
                <a:solidFill>
                  <a:srgbClr val="FF3300"/>
                </a:solidFill>
              </a:rPr>
              <a:t>3 - PRESIGMOID (</a:t>
            </a:r>
            <a:r>
              <a:rPr lang="en-US">
                <a:solidFill>
                  <a:srgbClr val="FF3300"/>
                </a:solidFill>
              </a:rPr>
              <a:t>combined supra and </a:t>
            </a:r>
          </a:p>
          <a:p>
            <a:r>
              <a:rPr lang="en-US">
                <a:solidFill>
                  <a:srgbClr val="FF3300"/>
                </a:solidFill>
              </a:rPr>
              <a:t>                                       infra tentorial</a:t>
            </a:r>
            <a:r>
              <a:rPr lang="en-US" b="1">
                <a:solidFill>
                  <a:srgbClr val="FF3300"/>
                </a:solidFill>
              </a:rPr>
              <a:t>) APPROACH :</a:t>
            </a:r>
            <a:endParaRPr lang="en-US"/>
          </a:p>
          <a:p>
            <a:r>
              <a:rPr lang="en-US"/>
              <a:t> </a:t>
            </a:r>
          </a:p>
          <a:p>
            <a:pPr>
              <a:buFont typeface="Wingdings" charset="0"/>
              <a:buChar char="Ø"/>
            </a:pPr>
            <a:r>
              <a:rPr lang="en-US" b="1"/>
              <a:t> </a:t>
            </a:r>
            <a:r>
              <a:rPr lang="en-US" b="1">
                <a:solidFill>
                  <a:srgbClr val="000000"/>
                </a:solidFill>
              </a:rPr>
              <a:t>Basic Principle :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chemeClr val="tx2"/>
                </a:solidFill>
              </a:rPr>
              <a:t>        - </a:t>
            </a:r>
            <a:r>
              <a:rPr lang="en-US">
                <a:solidFill>
                  <a:schemeClr val="tx2"/>
                </a:solidFill>
              </a:rPr>
              <a:t>Variable amounts of petrous bone dissection</a:t>
            </a:r>
          </a:p>
          <a:p>
            <a:pPr>
              <a:buFont typeface="Wingdings" charset="0"/>
              <a:buNone/>
            </a:pPr>
            <a:r>
              <a:rPr lang="en-US"/>
              <a:t>        - </a:t>
            </a:r>
            <a:r>
              <a:rPr lang="en-US">
                <a:solidFill>
                  <a:schemeClr val="tx2"/>
                </a:solidFill>
              </a:rPr>
              <a:t>Supra and infratentorial craniotomy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- Division of tentorium</a:t>
            </a:r>
          </a:p>
          <a:p>
            <a:r>
              <a:rPr lang="en-US">
                <a:solidFill>
                  <a:schemeClr val="tx2"/>
                </a:solidFill>
              </a:rPr>
              <a:t>        - Vein of Labbe preserved</a:t>
            </a:r>
          </a:p>
          <a:p>
            <a:r>
              <a:rPr lang="en-US">
                <a:solidFill>
                  <a:srgbClr val="DEDEDE"/>
                </a:solidFill>
              </a:rPr>
              <a:t> </a:t>
            </a:r>
            <a:endParaRPr lang="en-US"/>
          </a:p>
          <a:p>
            <a:pPr eaLnBrk="1" hangingPunct="1">
              <a:lnSpc>
                <a:spcPct val="95000"/>
              </a:lnSpc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Reduced risk- Semicircular canals and 7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nerve are not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skeletonized</a:t>
            </a:r>
          </a:p>
          <a:p>
            <a:pPr>
              <a:buFontTx/>
              <a:buChar char="-"/>
            </a:pPr>
            <a:endParaRPr lang="en-US">
              <a:solidFill>
                <a:schemeClr val="tx2"/>
              </a:solidFill>
            </a:endParaRPr>
          </a:p>
          <a:p>
            <a:r>
              <a:rPr lang="en-US"/>
              <a:t>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A25393D5-7560-0143-82A7-8884A8DA1656}" type="slidenum">
              <a:rPr lang="en-US" sz="1200" smtClean="0">
                <a:latin typeface="Verdana" charset="0"/>
              </a:rPr>
              <a:pPr>
                <a:defRPr/>
              </a:pPr>
              <a:t>46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60418" name="Rectangle 4"/>
          <p:cNvSpPr>
            <a:spLocks noChangeArrowheads="1"/>
          </p:cNvSpPr>
          <p:nvPr/>
        </p:nvSpPr>
        <p:spPr bwMode="auto">
          <a:xfrm>
            <a:off x="0" y="0"/>
            <a:ext cx="9144000" cy="77898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ADVANTAGES:</a:t>
            </a:r>
          </a:p>
          <a:p>
            <a:r>
              <a:rPr lang="en-US"/>
              <a:t>      </a:t>
            </a:r>
          </a:p>
          <a:p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- Shorter working distance </a:t>
            </a:r>
          </a:p>
          <a:p>
            <a:r>
              <a:rPr lang="en-US">
                <a:solidFill>
                  <a:schemeClr val="tx2"/>
                </a:solidFill>
              </a:rPr>
              <a:t>       - Provides access from FM to dorsum sellae</a:t>
            </a:r>
          </a:p>
          <a:p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- Provides access to the cranial nerves III through XII and </a:t>
            </a:r>
          </a:p>
          <a:p>
            <a:r>
              <a:rPr lang="en-US">
                <a:solidFill>
                  <a:schemeClr val="tx2"/>
                </a:solidFill>
              </a:rPr>
              <a:t>         to the major arteries in the posterior circulation.</a:t>
            </a:r>
          </a:p>
          <a:p>
            <a:r>
              <a:rPr lang="en-US">
                <a:solidFill>
                  <a:schemeClr val="tx2"/>
                </a:solidFill>
              </a:rPr>
              <a:t>       - Minimal brain retraction</a:t>
            </a:r>
          </a:p>
          <a:p>
            <a:r>
              <a:rPr lang="en-US">
                <a:solidFill>
                  <a:schemeClr val="tx2"/>
                </a:solidFill>
              </a:rPr>
              <a:t>       - Provides multiple angles for dissection.</a:t>
            </a:r>
          </a:p>
          <a:p>
            <a:r>
              <a:rPr lang="en-US">
                <a:solidFill>
                  <a:schemeClr val="tx2"/>
                </a:solidFill>
              </a:rPr>
              <a:t>       - Can also be combined with a far-lateral approach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r>
              <a:rPr lang="en-US"/>
              <a:t> 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DISADVANTAGES:</a:t>
            </a:r>
          </a:p>
          <a:p>
            <a:r>
              <a:rPr lang="en-US"/>
              <a:t>       </a:t>
            </a:r>
          </a:p>
          <a:p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FFFF66"/>
                </a:solidFill>
              </a:rPr>
              <a:t>Limited access to the lower petroclival region</a:t>
            </a:r>
            <a:r>
              <a:rPr lang="en-US">
                <a:solidFill>
                  <a:schemeClr val="tx2"/>
                </a:solidFill>
              </a:rPr>
              <a:t> by the </a:t>
            </a:r>
          </a:p>
          <a:p>
            <a:r>
              <a:rPr lang="en-US">
                <a:solidFill>
                  <a:schemeClr val="tx2"/>
                </a:solidFill>
              </a:rPr>
              <a:t>          jugular bulb</a:t>
            </a:r>
          </a:p>
          <a:p>
            <a:pPr>
              <a:spcBef>
                <a:spcPct val="50000"/>
              </a:spcBef>
              <a:buFont typeface="Wingdings" charset="0"/>
              <a:buChar char="Ø"/>
            </a:pPr>
            <a:endParaRPr lang="en-US" b="1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endParaRPr lang="en-US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89D25625-AB66-E649-BAA1-905CEEDA8C34}" type="slidenum">
              <a:rPr lang="en-US" sz="1200" smtClean="0">
                <a:latin typeface="Verdana" charset="0"/>
              </a:rPr>
              <a:pPr>
                <a:defRPr/>
              </a:pPr>
              <a:t>47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614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04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</a:rPr>
              <a:t>      </a:t>
            </a:r>
            <a:r>
              <a:rPr lang="en-US" b="1">
                <a:solidFill>
                  <a:srgbClr val="FF0000"/>
                </a:solidFill>
              </a:rPr>
              <a:t>4 - SUBTEMPORAL PREAURICULAR    </a:t>
            </a:r>
          </a:p>
          <a:p>
            <a:r>
              <a:rPr lang="en-US" b="1">
                <a:solidFill>
                  <a:srgbClr val="FF0000"/>
                </a:solidFill>
              </a:rPr>
              <a:t>             INFRATEMPORAL APPROACH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:</a:t>
            </a:r>
          </a:p>
          <a:p>
            <a:endParaRPr lang="en-US" b="1">
              <a:solidFill>
                <a:srgbClr val="FF0000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 sz="3200"/>
              <a:t> </a:t>
            </a:r>
            <a:r>
              <a:rPr lang="en-US">
                <a:solidFill>
                  <a:schemeClr val="tx2"/>
                </a:solidFill>
              </a:rPr>
              <a:t>Reaches the skull base </a:t>
            </a:r>
            <a:r>
              <a:rPr lang="en-US">
                <a:solidFill>
                  <a:srgbClr val="FFFF66"/>
                </a:solidFill>
              </a:rPr>
              <a:t>from an anterolateral direction</a:t>
            </a:r>
          </a:p>
          <a:p>
            <a:r>
              <a:rPr lang="en-US">
                <a:solidFill>
                  <a:srgbClr val="FFFF66"/>
                </a:solidFill>
              </a:rPr>
              <a:t>    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Directed through the infratemporal and middle fossa to the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part of the ant. surface of the petrous bone</a:t>
            </a: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ADVANTAGE:</a:t>
            </a:r>
          </a:p>
          <a:p>
            <a:r>
              <a:rPr lang="en-US"/>
              <a:t>     </a:t>
            </a:r>
            <a:r>
              <a:rPr lang="en-US">
                <a:solidFill>
                  <a:schemeClr val="tx2"/>
                </a:solidFill>
              </a:rPr>
              <a:t>- Alternative lateral route to vascular lesions of the mid </a:t>
            </a:r>
          </a:p>
          <a:p>
            <a:r>
              <a:rPr lang="en-US">
                <a:solidFill>
                  <a:schemeClr val="tx2"/>
                </a:solidFill>
              </a:rPr>
              <a:t>       basilar artery or at the vertebrobasilar junction</a:t>
            </a:r>
            <a:endParaRPr lang="en-US" b="1">
              <a:solidFill>
                <a:schemeClr val="tx2"/>
              </a:solidFill>
            </a:endParaRPr>
          </a:p>
          <a:p>
            <a:r>
              <a:rPr lang="en-US"/>
              <a:t>        </a:t>
            </a:r>
          </a:p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 b="1">
                <a:solidFill>
                  <a:srgbClr val="000000"/>
                </a:solidFill>
              </a:rPr>
              <a:t>DISADVANTAGE:</a:t>
            </a:r>
          </a:p>
          <a:p>
            <a:r>
              <a:rPr lang="en-US"/>
              <a:t>     </a:t>
            </a:r>
            <a:r>
              <a:rPr lang="en-US">
                <a:solidFill>
                  <a:schemeClr val="tx2"/>
                </a:solidFill>
              </a:rPr>
              <a:t>- Limited exposure of the CP angle and FM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13905A08-D1EC-F141-85AD-9FCAE76AB86D}" type="slidenum">
              <a:rPr lang="en-US" sz="1200" smtClean="0">
                <a:latin typeface="Verdana" charset="0"/>
              </a:rPr>
              <a:pPr>
                <a:defRPr/>
              </a:pPr>
              <a:t>48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6246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</a:rPr>
              <a:t>     </a:t>
            </a:r>
            <a:r>
              <a:rPr lang="en-US" b="1">
                <a:solidFill>
                  <a:srgbClr val="FF0000"/>
                </a:solidFill>
              </a:rPr>
              <a:t>5 - POSTAURICULAR TRANSTEMPORAL    </a:t>
            </a:r>
          </a:p>
          <a:p>
            <a:r>
              <a:rPr lang="en-US" b="1">
                <a:solidFill>
                  <a:srgbClr val="FF0000"/>
                </a:solidFill>
              </a:rPr>
              <a:t>                            APPROACH</a:t>
            </a:r>
          </a:p>
          <a:p>
            <a:pPr>
              <a:buFont typeface="Wingdings" charset="0"/>
              <a:buNone/>
            </a:pPr>
            <a:r>
              <a:rPr lang="en-US"/>
              <a:t> </a:t>
            </a:r>
          </a:p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 sz="3200">
                <a:solidFill>
                  <a:schemeClr val="tx2"/>
                </a:solidFill>
              </a:rPr>
              <a:t>C</a:t>
            </a:r>
            <a:r>
              <a:rPr lang="en-US">
                <a:solidFill>
                  <a:schemeClr val="tx2"/>
                </a:solidFill>
              </a:rPr>
              <a:t>ombines a transcochlear exposure with an infratemporal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approach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/>
          </a:p>
          <a:p>
            <a:pPr>
              <a:buFont typeface="Wingdings" charset="0"/>
              <a:buChar char="Ø"/>
            </a:pPr>
            <a:endParaRPr lang="en-US"/>
          </a:p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 b="1">
                <a:solidFill>
                  <a:srgbClr val="000000"/>
                </a:solidFill>
              </a:rPr>
              <a:t>INDICATIONS:</a:t>
            </a:r>
          </a:p>
          <a:p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  - May be used when the pathology involves the mastoid </a:t>
            </a:r>
          </a:p>
          <a:p>
            <a:r>
              <a:rPr lang="en-US">
                <a:solidFill>
                  <a:schemeClr val="tx2"/>
                </a:solidFill>
              </a:rPr>
              <a:t>         and the infratemporal fossa and extends to the facial </a:t>
            </a:r>
          </a:p>
          <a:p>
            <a:r>
              <a:rPr lang="en-US">
                <a:solidFill>
                  <a:schemeClr val="tx2"/>
                </a:solidFill>
              </a:rPr>
              <a:t>         recess, hypotympanic area, and jugular bulb</a:t>
            </a:r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3F1FE102-CF2D-884D-994B-96C18A8D079D}" type="slidenum">
              <a:rPr lang="en-US" sz="1200" smtClean="0">
                <a:latin typeface="Verdana" charset="0"/>
              </a:rPr>
              <a:pPr>
                <a:defRPr/>
              </a:pPr>
              <a:t>49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63490" name="Text Box 4"/>
          <p:cNvSpPr txBox="1">
            <a:spLocks noChangeArrowheads="1"/>
          </p:cNvSpPr>
          <p:nvPr/>
        </p:nvSpPr>
        <p:spPr bwMode="auto">
          <a:xfrm>
            <a:off x="-152400" y="142875"/>
            <a:ext cx="7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lvl="1">
              <a:buFont typeface="Wingdings" charset="0"/>
              <a:buNone/>
            </a:pPr>
            <a:endParaRPr lang="en-US" b="1"/>
          </a:p>
        </p:txBody>
      </p:sp>
      <p:sp>
        <p:nvSpPr>
          <p:cNvPr id="63491" name="Text Box 6"/>
          <p:cNvSpPr txBox="1">
            <a:spLocks noChangeArrowheads="1"/>
          </p:cNvSpPr>
          <p:nvPr/>
        </p:nvSpPr>
        <p:spPr bwMode="auto">
          <a:xfrm>
            <a:off x="60325" y="219075"/>
            <a:ext cx="90836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 b="1">
                <a:solidFill>
                  <a:srgbClr val="000000"/>
                </a:solidFill>
              </a:rPr>
              <a:t>ADVANTAGES:</a:t>
            </a:r>
          </a:p>
          <a:p>
            <a:r>
              <a:rPr lang="en-US" b="1">
                <a:solidFill>
                  <a:srgbClr val="000000"/>
                </a:solidFill>
              </a:rPr>
              <a:t>      </a:t>
            </a:r>
            <a:r>
              <a:rPr lang="en-US">
                <a:solidFill>
                  <a:schemeClr val="tx2"/>
                </a:solidFill>
              </a:rPr>
              <a:t>- Lower and middle clivus exposure without the neural </a:t>
            </a:r>
          </a:p>
          <a:p>
            <a:r>
              <a:rPr lang="en-US">
                <a:solidFill>
                  <a:schemeClr val="tx2"/>
                </a:solidFill>
              </a:rPr>
              <a:t>        retraction</a:t>
            </a:r>
          </a:p>
          <a:p>
            <a:r>
              <a:rPr lang="en-US" b="1">
                <a:solidFill>
                  <a:srgbClr val="000000"/>
                </a:solidFill>
              </a:rPr>
              <a:t>     </a:t>
            </a:r>
            <a:r>
              <a:rPr lang="en-US" b="1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Can be extended to the parasellar and parasphenoidal </a:t>
            </a:r>
          </a:p>
          <a:p>
            <a:r>
              <a:rPr lang="en-US">
                <a:solidFill>
                  <a:schemeClr val="tx2"/>
                </a:solidFill>
              </a:rPr>
              <a:t>        areas</a:t>
            </a:r>
            <a:endParaRPr lang="en-US" b="1">
              <a:solidFill>
                <a:schemeClr val="tx2"/>
              </a:solidFill>
            </a:endParaRPr>
          </a:p>
          <a:p>
            <a:r>
              <a:rPr lang="en-US"/>
              <a:t>      </a:t>
            </a:r>
            <a:endParaRPr lang="en-US" b="1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DISADVANTAGES: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        </a:t>
            </a:r>
            <a:r>
              <a:rPr lang="en-US">
                <a:solidFill>
                  <a:schemeClr val="tx2"/>
                </a:solidFill>
              </a:rPr>
              <a:t>- Hearing is sacrifised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1BD79667-A28F-5A46-802E-E42F9B138B19}" type="slidenum">
              <a:rPr lang="en-US" sz="1200" smtClean="0">
                <a:latin typeface="Verdana" charset="0"/>
              </a:rPr>
              <a:pPr>
                <a:defRPr/>
              </a:pPr>
              <a:t>5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0" y="73025"/>
            <a:ext cx="9144000" cy="631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  </a:t>
            </a:r>
            <a:r>
              <a:rPr lang="en-US" sz="40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CONTENTS OF F. MAGMUM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THROUGH WIDER POSTERIOR PART: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1 - Lower part of medulla with meninges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2 - Spinal accessory nerve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ea typeface="+mn-ea"/>
                <a:cs typeface="+mn-cs"/>
              </a:rPr>
              <a:t> THROUGH THE SUBARACHNOID SPACE: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3 - VAs with sympathetic plexus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4 - Ant. spinal artery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5 - Posterior spinal arteries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ea typeface="+mn-ea"/>
                <a:cs typeface="+mn-cs"/>
              </a:rPr>
              <a:t> THROUGH THE NARROW ANTERIOR PART: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6 - Apical ligament of dens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7 - Membrana tectoria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42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99EBA185-7289-0A48-B200-E8E7F0181587}" type="slidenum">
              <a:rPr lang="en-US" sz="1200" smtClean="0">
                <a:latin typeface="Verdana" charset="0"/>
              </a:rPr>
              <a:pPr>
                <a:defRPr/>
              </a:pPr>
              <a:t>50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1355725" y="-57150"/>
            <a:ext cx="1504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     </a:t>
            </a:r>
            <a:endParaRPr lang="en-US" sz="3200" b="1" u="sng">
              <a:solidFill>
                <a:srgbClr val="FFFF66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60325" y="0"/>
            <a:ext cx="9188450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Midline and far lateral approaches to foramen magnum lesions</a:t>
            </a: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</a:t>
            </a:r>
            <a:r>
              <a:rPr lang="en-US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Prof. B.S. Sharma et al</a:t>
            </a:r>
          </a:p>
          <a:p>
            <a:pPr>
              <a:defRPr/>
            </a:pP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Neurology India :Year : 1999  |  Volume : 47  |  Issue : 4  |  Page : 268-71</a:t>
            </a:r>
          </a:p>
          <a:p>
            <a:pPr>
              <a:defRPr/>
            </a:pPr>
            <a:endParaRPr lang="en-US" sz="24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 patients operated in 5 yr by either post. or the far lateral approach</a:t>
            </a:r>
          </a:p>
          <a:p>
            <a:pPr>
              <a:buFont typeface="Wingdings" charset="0"/>
              <a:buNone/>
              <a:defRPr/>
            </a:pPr>
            <a:endParaRPr lang="en-US" sz="240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None/>
              <a:defRPr/>
            </a:pP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- Group A: (n=5)- Posterior or posterolaterally situated lesions </a:t>
            </a:r>
          </a:p>
          <a:p>
            <a:pPr>
              <a:buFont typeface="Wingdings" charset="0"/>
              <a:buNone/>
              <a:defRPr/>
            </a:pP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(Approach – Midline posterior)</a:t>
            </a:r>
          </a:p>
          <a:p>
            <a:pPr>
              <a:buFont typeface="Wingdings" charset="0"/>
              <a:buNone/>
              <a:defRPr/>
            </a:pP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- Group B: (n=15)- Anteriorly or anterolaterally situated lesions</a:t>
            </a:r>
          </a:p>
          <a:p>
            <a:pPr>
              <a:buFont typeface="Wingdings" charset="0"/>
              <a:buNone/>
              <a:defRPr/>
            </a:pP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(Approach – Far lateral)</a:t>
            </a:r>
          </a:p>
          <a:p>
            <a:pPr>
              <a:buFont typeface="Wingdings" charset="0"/>
              <a:buChar char="Ø"/>
              <a:defRPr/>
            </a:pP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smtClean="0">
                <a:solidFill>
                  <a:srgbClr val="000000"/>
                </a:solidFill>
              </a:rPr>
              <a:t>RESULT</a:t>
            </a:r>
            <a:r>
              <a:rPr lang="en-US" b="1" smtClean="0">
                <a:solidFill>
                  <a:srgbClr val="000000"/>
                </a:solidFill>
              </a:rPr>
              <a:t>:</a:t>
            </a:r>
            <a:br>
              <a:rPr lang="en-US" b="1" smtClean="0">
                <a:solidFill>
                  <a:srgbClr val="000000"/>
                </a:solidFill>
              </a:rPr>
            </a:br>
            <a:r>
              <a:rPr lang="en-US" sz="1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</a:t>
            </a:r>
            <a:r>
              <a:rPr lang="en-US" sz="2400" b="1" i="1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Complete neurological recovery = 14</a:t>
            </a:r>
          </a:p>
          <a:p>
            <a:pPr>
              <a:buFont typeface="Wingdings" charset="0"/>
              <a:buNone/>
              <a:defRPr/>
            </a:pPr>
            <a:r>
              <a:rPr lang="en-US" sz="2400" b="1" i="1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-  Mild neurological deficit = 2 </a:t>
            </a:r>
          </a:p>
          <a:p>
            <a:pPr>
              <a:buFont typeface="Wingdings" charset="0"/>
              <a:buNone/>
              <a:defRPr/>
            </a:pPr>
            <a:r>
              <a:rPr lang="en-US" sz="2400" b="1" i="1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-  Significant neurological deficit = 1</a:t>
            </a:r>
          </a:p>
          <a:p>
            <a:pPr>
              <a:buFont typeface="Wingdings" charset="0"/>
              <a:buNone/>
              <a:defRPr/>
            </a:pPr>
            <a:r>
              <a:rPr lang="en-US" sz="2400" b="1" i="1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-  Death = 1 (presented late)</a:t>
            </a:r>
          </a:p>
          <a:p>
            <a:pPr>
              <a:buFont typeface="Wingdings" charset="0"/>
              <a:buNone/>
              <a:defRPr/>
            </a:pPr>
            <a:endParaRPr lang="en-US" sz="24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  <a:defRPr/>
            </a:pP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smtClean="0">
                <a:solidFill>
                  <a:srgbClr val="000000"/>
                </a:solidFill>
              </a:rPr>
              <a:t>CONCLUSION 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Far lateral approach is adequate for removal of </a:t>
            </a:r>
          </a:p>
          <a:p>
            <a:pPr>
              <a:buFont typeface="Wingdings" charset="0"/>
              <a:buNone/>
              <a:defRPr/>
            </a:pPr>
            <a:r>
              <a:rPr lang="en-US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anterior or anterolaterally situated lesions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55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955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955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955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9558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9558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512F4F7E-262F-9C40-B0D4-A71578525C61}" type="slidenum">
              <a:rPr lang="en-US" sz="1200" smtClean="0">
                <a:latin typeface="Verdana" charset="0"/>
              </a:rPr>
              <a:pPr>
                <a:defRPr/>
              </a:pPr>
              <a:t>51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167563"/>
          </a:xfrm>
          <a:prstGeom prst="rect">
            <a:avLst/>
          </a:prstGeom>
          <a:noFill/>
          <a:ln w="9525">
            <a:solidFill>
              <a:srgbClr val="08080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</a:t>
            </a:r>
            <a:r>
              <a:rPr lang="en-US" sz="3200" b="1" i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AIIMS Study</a:t>
            </a:r>
          </a:p>
          <a:p>
            <a:pPr>
              <a:defRPr/>
            </a:pPr>
            <a:r>
              <a:rPr lang="en-US" sz="320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Foramen magnum tumors: A series of 30 cases</a:t>
            </a:r>
            <a: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</a:t>
            </a:r>
            <a: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 P. Sarat Chandra et al</a:t>
            </a:r>
          </a:p>
          <a:p>
            <a:pPr>
              <a:buFont typeface="Wingdings" charset="0"/>
              <a:buChar char="Ø"/>
              <a:defRPr/>
            </a:pPr>
            <a:r>
              <a:rPr lang="en-US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Neurology India : Year : 2003  |  Volume : 51  |  Issue : 2  |  Page : 193-1</a:t>
            </a: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Group 1: (18 cases) :Dorsally situated tumors  - Post. approach </a:t>
            </a:r>
          </a:p>
          <a:p>
            <a:pPr>
              <a:defRPr/>
            </a:pPr>
            <a:endParaRPr lang="en-US" sz="240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  <a:defRPr/>
            </a:pP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Group 2: (n=10) :Ventrolaterally situated tumors - Extreme lateral </a:t>
            </a:r>
          </a:p>
          <a:p>
            <a:pPr>
              <a:buFont typeface="Wingdings" charset="0"/>
              <a:buNone/>
              <a:defRPr/>
            </a:pP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                                        approach  </a:t>
            </a:r>
          </a:p>
          <a:p>
            <a:pPr>
              <a:defRPr/>
            </a:pPr>
            <a:endParaRPr lang="en-US" sz="240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  <a:defRPr/>
            </a:pP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Group 3: (n=2) :Tumors were located anteriorly - Trans­oral biopsy</a:t>
            </a:r>
          </a:p>
          <a:p>
            <a:pPr>
              <a:buFont typeface="Wingdings" charset="0"/>
              <a:buNone/>
              <a:defRPr/>
            </a:pPr>
            <a:endParaRPr lang="en-US" sz="240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  <a:defRPr/>
            </a:pPr>
            <a:r>
              <a:rPr lang="en-US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smtClean="0">
                <a:solidFill>
                  <a:srgbClr val="080808"/>
                </a:solidFill>
              </a:rPr>
              <a:t>RESULT:</a:t>
            </a:r>
            <a:r>
              <a:rPr lang="en-US" sz="24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b="1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</a:t>
            </a:r>
            <a:r>
              <a:rPr lang="en-US" sz="200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 excision of the tumor = 24 </a:t>
            </a:r>
          </a:p>
          <a:p>
            <a:pPr>
              <a:buFont typeface="Wingdings" charset="0"/>
              <a:buNone/>
              <a:defRPr/>
            </a:pPr>
            <a:r>
              <a:rPr lang="en-US" sz="200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-  Subtotal excision of the tumor = 6 </a:t>
            </a:r>
          </a:p>
          <a:p>
            <a:pPr>
              <a:buFont typeface="Wingdings" charset="0"/>
              <a:buNone/>
              <a:defRPr/>
            </a:pPr>
            <a:r>
              <a:rPr lang="en-US" sz="200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-  Death = 2 </a:t>
            </a:r>
          </a:p>
          <a:p>
            <a:pPr>
              <a:buFont typeface="Wingdings" charset="0"/>
              <a:buNone/>
              <a:defRPr/>
            </a:pPr>
            <a:r>
              <a:rPr lang="en-US" sz="200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-  Complications = 8 </a:t>
            </a:r>
          </a:p>
          <a:p>
            <a:pPr>
              <a:buFont typeface="Wingdings" charset="0"/>
              <a:buNone/>
              <a:defRPr/>
            </a:pPr>
            <a:r>
              <a:rPr lang="en-US" sz="200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(e.g. CSF leak, meningitis, pseudomeningocele, laryngeal edema etc.)</a:t>
            </a:r>
          </a:p>
          <a:p>
            <a:pPr>
              <a:buFont typeface="Wingdings" charset="0"/>
              <a:buNone/>
              <a:defRPr/>
            </a:pPr>
            <a:endParaRPr lang="en-US" sz="2000" smtClean="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Ext. lateral approach was satisfactory for all Group 2 cases</a:t>
            </a:r>
            <a:r>
              <a:rPr lang="en-US" smtClean="0"/>
              <a:t> </a:t>
            </a:r>
            <a:endParaRPr lang="en-US" sz="2000" smtClean="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None/>
              <a:defRPr/>
            </a:pPr>
            <a:endParaRPr lang="en-US" sz="2000" smtClean="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966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966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966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966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966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966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1AE102D1-BFD7-8848-A2CC-1218E99120D5}" type="slidenum">
              <a:rPr lang="en-US" sz="1200" smtClean="0">
                <a:latin typeface="Verdana" charset="0"/>
              </a:rPr>
              <a:pPr>
                <a:defRPr/>
              </a:pPr>
              <a:t>52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136525" y="371475"/>
            <a:ext cx="9007475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defRPr/>
            </a:pPr>
            <a:r>
              <a:rPr lang="en-US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rPr>
              <a:t>Surgical approaches: postoperative care and complications "posterolateral-far lateral transcondylar approach to the ventral foramen magnum and upper cervical spinal canal"</a:t>
            </a:r>
          </a:p>
          <a:p>
            <a:pPr lvl="1">
              <a:defRPr/>
            </a:pPr>
            <a:r>
              <a:rPr lang="en-US" b="1">
                <a:latin typeface="Times New Roman" pitchFamily="18" charset="0"/>
                <a:ea typeface="MS PGothic" pitchFamily="34" charset="-128"/>
                <a:cs typeface="+mn-cs"/>
              </a:rPr>
              <a:t>                                                                     </a:t>
            </a:r>
            <a:r>
              <a:rPr lang="en-US" b="1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  <a:hlinkClick r:id="rId2"/>
              </a:rPr>
              <a:t>Menezes AH</a:t>
            </a:r>
            <a:r>
              <a:rPr lang="en-US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.</a:t>
            </a:r>
          </a:p>
          <a:p>
            <a:pPr lvl="1">
              <a:defRPr/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Department of Neurosurgery, University of Iowa Hospitals and Clinics, 200 Hawkins Drive, 1824 JPP, Iowa City, Iowa, 52242, USA, arnold-menezes@uiowa.edu.</a:t>
            </a:r>
            <a:r>
              <a:rPr lang="en-US" sz="20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Childs Nerv Syst. 2008 Mar 26.</a:t>
            </a:r>
          </a:p>
          <a:p>
            <a:pPr>
              <a:defRPr/>
            </a:pPr>
            <a:endParaRPr lang="en-US" sz="2000">
              <a:solidFill>
                <a:schemeClr val="tx2"/>
              </a:solidFill>
              <a:latin typeface="Times New Roman" pitchFamily="18" charset="0"/>
              <a:ea typeface="MS PGothic" pitchFamily="34" charset="-128"/>
              <a:cs typeface="+mn-cs"/>
            </a:endParaRPr>
          </a:p>
          <a:p>
            <a:pPr>
              <a:defRPr/>
            </a:pPr>
            <a:endParaRPr lang="en-US" sz="2000">
              <a:latin typeface="Times New Roman" pitchFamily="18" charset="0"/>
              <a:ea typeface="MS PGothic" pitchFamily="34" charset="-128"/>
              <a:cs typeface="+mn-cs"/>
            </a:endParaRPr>
          </a:p>
          <a:p>
            <a:pPr>
              <a:defRPr/>
            </a:pPr>
            <a:endParaRPr lang="en-US" sz="2000">
              <a:latin typeface="Times New Roman" pitchFamily="18" charset="0"/>
              <a:ea typeface="MS PGothic" pitchFamily="34" charset="-128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CONCLUSIONS: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    </a:t>
            </a:r>
            <a:r>
              <a:rPr lang="en-US" sz="2400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- The posterolateral transcondylar route exposure is quite satisfactory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       with minimal or no retraction of important neurovascular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       structures in the region.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    - Modifications of this theme can be applied as the lesions require. </a:t>
            </a:r>
          </a:p>
          <a:p>
            <a:pPr>
              <a:defRPr/>
            </a:pPr>
            <a:endParaRPr lang="en-US" sz="2400">
              <a:solidFill>
                <a:srgbClr val="FFFF66"/>
              </a:solidFill>
              <a:latin typeface="Times New Roman" pitchFamily="18" charset="0"/>
              <a:ea typeface="MS PGothic" pitchFamily="34" charset="-128"/>
              <a:cs typeface="+mn-cs"/>
            </a:endParaRPr>
          </a:p>
          <a:p>
            <a:pPr>
              <a:defRPr/>
            </a:pPr>
            <a:endParaRPr lang="en-US" sz="2400">
              <a:solidFill>
                <a:srgbClr val="FFFF66"/>
              </a:solidFill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EED22A22-BDAE-C44E-8A17-90D85788716B}" type="slidenum">
              <a:rPr lang="en-US" sz="1200" smtClean="0">
                <a:latin typeface="Verdana" charset="0"/>
              </a:rPr>
              <a:pPr>
                <a:defRPr/>
              </a:pPr>
              <a:t>6</a:t>
            </a:fld>
            <a:endParaRPr lang="en-US" sz="1200" smtClean="0">
              <a:latin typeface="Verdana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934200" cy="683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57CE479D-EC41-F94B-9D49-D9BC09EE8CBE}" type="slidenum">
              <a:rPr lang="en-US" sz="1200" smtClean="0">
                <a:latin typeface="Verdana" charset="0"/>
              </a:rPr>
              <a:pPr>
                <a:defRPr/>
              </a:pPr>
              <a:t>7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 b="1" i="1">
                <a:solidFill>
                  <a:srgbClr val="FFFF00"/>
                </a:solidFill>
              </a:rPr>
              <a:t>         </a:t>
            </a:r>
            <a:r>
              <a:rPr lang="en-US" sz="4000" b="1" i="1" u="sng">
                <a:solidFill>
                  <a:srgbClr val="FFFF00"/>
                </a:solidFill>
              </a:rPr>
              <a:t>Choice of Surgical approaches</a:t>
            </a:r>
          </a:p>
          <a:p>
            <a:endParaRPr lang="en-US" sz="3200" u="sng"/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>
                <a:solidFill>
                  <a:schemeClr val="tx2"/>
                </a:solidFill>
              </a:rPr>
              <a:t>Structure considered in surgical approaches –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1 - Brain stem and spinal cord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2 - Lower cranial and upper spinal nerves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3 - VA and its branches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4 - Ligaments connecting C1,C2 and occipital bone</a:t>
            </a:r>
            <a:endParaRPr lang="en-US" sz="3200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r>
              <a:rPr lang="en-US" sz="3200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FM is most commonly approached from -       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       - Posteriorly or anteriorly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       - Less frequently from laterally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Choice depends on –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1-</a:t>
            </a:r>
            <a:r>
              <a:rPr lang="en-US">
                <a:solidFill>
                  <a:srgbClr val="CC3300"/>
                </a:solidFill>
              </a:rPr>
              <a:t> Location</a:t>
            </a:r>
            <a:r>
              <a:rPr lang="en-US">
                <a:solidFill>
                  <a:schemeClr val="tx2"/>
                </a:solidFill>
              </a:rPr>
              <a:t> and </a:t>
            </a:r>
            <a:r>
              <a:rPr lang="en-US">
                <a:solidFill>
                  <a:srgbClr val="CC3300"/>
                </a:solidFill>
              </a:rPr>
              <a:t>extent</a:t>
            </a:r>
            <a:r>
              <a:rPr lang="en-US">
                <a:solidFill>
                  <a:schemeClr val="tx2"/>
                </a:solidFill>
              </a:rPr>
              <a:t> of lesion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2- </a:t>
            </a:r>
            <a:r>
              <a:rPr lang="en-US">
                <a:solidFill>
                  <a:srgbClr val="CC3300"/>
                </a:solidFill>
              </a:rPr>
              <a:t>Size and nature</a:t>
            </a:r>
            <a:r>
              <a:rPr lang="en-US">
                <a:solidFill>
                  <a:schemeClr val="tx2"/>
                </a:solidFill>
              </a:rPr>
              <a:t> of the pathology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59581C7A-FF6A-B244-88FE-5972BC8221A6}" type="slidenum">
              <a:rPr lang="en-US" sz="1200" smtClean="0">
                <a:latin typeface="Verdana" charset="0"/>
              </a:rPr>
              <a:pPr>
                <a:defRPr/>
              </a:pPr>
              <a:t>8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609600"/>
            <a:ext cx="9144000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Ø"/>
            </a:pPr>
            <a:r>
              <a:rPr lang="en-US" sz="3200"/>
              <a:t> </a:t>
            </a:r>
            <a:r>
              <a:rPr lang="en-US" b="1" i="1">
                <a:solidFill>
                  <a:schemeClr val="hlink"/>
                </a:solidFill>
              </a:rPr>
              <a:t>Post. operative approach –</a:t>
            </a:r>
          </a:p>
          <a:p>
            <a:pPr>
              <a:buFont typeface="Wingdings" charset="0"/>
              <a:buNone/>
            </a:pPr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FFFF00"/>
                </a:solidFill>
              </a:rPr>
              <a:t>Intradural lesions</a:t>
            </a:r>
            <a:r>
              <a:rPr lang="en-US">
                <a:solidFill>
                  <a:schemeClr val="tx2"/>
                </a:solidFill>
              </a:rPr>
              <a:t> in the upper spinal canal and post. or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posterolateral in the area above the FM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b="1" i="1">
                <a:solidFill>
                  <a:schemeClr val="hlink"/>
                </a:solidFill>
              </a:rPr>
              <a:t>Ant. approach –</a:t>
            </a:r>
            <a:r>
              <a:rPr lang="en-US" b="1" i="1"/>
              <a:t> </a:t>
            </a:r>
          </a:p>
          <a:p>
            <a:pPr>
              <a:buFont typeface="Wingdings" charset="0"/>
              <a:buNone/>
            </a:pPr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FFFF00"/>
                </a:solidFill>
              </a:rPr>
              <a:t>Extradural lesions</a:t>
            </a:r>
            <a:r>
              <a:rPr lang="en-US">
                <a:solidFill>
                  <a:schemeClr val="tx2"/>
                </a:solidFill>
              </a:rPr>
              <a:t> situated ant. to FM</a:t>
            </a:r>
            <a:endParaRPr lang="en-US"/>
          </a:p>
          <a:p>
            <a:endParaRPr lang="en-US"/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b="1" i="1">
                <a:solidFill>
                  <a:schemeClr val="hlink"/>
                </a:solidFill>
              </a:rPr>
              <a:t>Lat. Approach -</a:t>
            </a:r>
            <a:r>
              <a:rPr lang="en-US"/>
              <a:t> </a:t>
            </a:r>
          </a:p>
          <a:p>
            <a:pPr>
              <a:buFont typeface="Wingdings" charset="0"/>
              <a:buNone/>
            </a:pPr>
            <a:r>
              <a:rPr lang="en-US"/>
              <a:t>           </a:t>
            </a:r>
            <a:r>
              <a:rPr lang="en-US">
                <a:solidFill>
                  <a:schemeClr val="tx2"/>
                </a:solidFill>
              </a:rPr>
              <a:t>- Ant. or anterolateral lesions esp. when involve or are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located </a:t>
            </a:r>
            <a:r>
              <a:rPr lang="en-US">
                <a:solidFill>
                  <a:srgbClr val="FFFF00"/>
                </a:solidFill>
              </a:rPr>
              <a:t>contiguous to temporal bone and clivus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fld id="{9B0ADDCA-B55F-BE41-A0A1-951DA777F951}" type="slidenum">
              <a:rPr lang="en-US" sz="1200" smtClean="0">
                <a:latin typeface="Verdana" charset="0"/>
              </a:rPr>
              <a:pPr>
                <a:defRPr/>
              </a:pPr>
              <a:t>9</a:t>
            </a:fld>
            <a:endParaRPr lang="en-US" sz="1200" smtClean="0">
              <a:latin typeface="Verdana" charset="0"/>
            </a:endParaRPr>
          </a:p>
        </p:txBody>
      </p:sp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60325" y="-152400"/>
            <a:ext cx="9083675" cy="7053263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4000" b="1" i="1">
                <a:solidFill>
                  <a:srgbClr val="FFFF00"/>
                </a:solidFill>
              </a:rPr>
              <a:t>              </a:t>
            </a:r>
            <a:r>
              <a:rPr lang="en-US" sz="4000" b="1" i="1" u="sng">
                <a:solidFill>
                  <a:srgbClr val="FFFF00"/>
                </a:solidFill>
              </a:rPr>
              <a:t>A - Posterior approaches </a:t>
            </a:r>
          </a:p>
          <a:p>
            <a:endParaRPr lang="en-US" sz="4000" b="1" i="1" u="sng">
              <a:solidFill>
                <a:srgbClr val="FFFF00"/>
              </a:solidFill>
            </a:endParaRPr>
          </a:p>
          <a:p>
            <a:r>
              <a:rPr lang="en-US" sz="3200">
                <a:solidFill>
                  <a:srgbClr val="FF0000"/>
                </a:solidFill>
              </a:rPr>
              <a:t>              </a:t>
            </a:r>
            <a:r>
              <a:rPr lang="en-US">
                <a:solidFill>
                  <a:srgbClr val="FF0000"/>
                </a:solidFill>
              </a:rPr>
              <a:t>1 – SUBOCCIPITAL APPROACH :</a:t>
            </a:r>
          </a:p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 b="1">
                <a:solidFill>
                  <a:srgbClr val="000000"/>
                </a:solidFill>
              </a:rPr>
              <a:t>INDICATIONS: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tx2"/>
                </a:solidFill>
              </a:rPr>
              <a:t>- Intradural lesions at post. or posterolateral location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ADVANTAGES 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- Familiar to most neurosurgeons 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- Visualization of the VA, brainstem, cranial nerves, and 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tumor in a safe, simple, and rapid manner 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DISADVANTAGE :</a:t>
            </a:r>
          </a:p>
          <a:p>
            <a:r>
              <a:rPr lang="en-US" sz="3200"/>
              <a:t>         </a:t>
            </a:r>
            <a:r>
              <a:rPr lang="en-US" sz="3200">
                <a:solidFill>
                  <a:schemeClr val="tx2"/>
                </a:solidFill>
              </a:rPr>
              <a:t>-Vascular </a:t>
            </a:r>
            <a:r>
              <a:rPr lang="en-US">
                <a:solidFill>
                  <a:schemeClr val="tx2"/>
                </a:solidFill>
              </a:rPr>
              <a:t>injury e.g. VA and PICA</a:t>
            </a:r>
          </a:p>
          <a:p>
            <a:r>
              <a:rPr lang="en-US">
                <a:solidFill>
                  <a:schemeClr val="tx2"/>
                </a:solidFill>
              </a:rPr>
              <a:t>          - Pseudomeningocele</a:t>
            </a:r>
          </a:p>
          <a:p>
            <a:r>
              <a:rPr lang="en-US">
                <a:solidFill>
                  <a:schemeClr val="tx2"/>
                </a:solidFill>
              </a:rPr>
              <a:t>          - Not feasible to work well laterally and ant. to </a:t>
            </a:r>
          </a:p>
          <a:p>
            <a:r>
              <a:rPr lang="en-US">
                <a:solidFill>
                  <a:schemeClr val="tx2"/>
                </a:solidFill>
              </a:rPr>
              <a:t>            the spinal cord and the medulla.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7949</TotalTime>
  <Words>3328</Words>
  <Application>Microsoft Macintosh PowerPoint</Application>
  <PresentationFormat>On-screen Show (4:3)</PresentationFormat>
  <Paragraphs>712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Times New Roman</vt:lpstr>
      <vt:lpstr>MS PGothic</vt:lpstr>
      <vt:lpstr>Arial</vt:lpstr>
      <vt:lpstr>Verdana</vt:lpstr>
      <vt:lpstr>Wingdings</vt:lpstr>
      <vt:lpstr>ＭＳ Ｐゴシック</vt:lpstr>
      <vt:lpstr>Edwardian Script ITC</vt:lpstr>
      <vt:lpstr>Cliff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Lenovo (Beijing)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 User</dc:creator>
  <cp:lastModifiedBy>apple</cp:lastModifiedBy>
  <cp:revision>319</cp:revision>
  <dcterms:created xsi:type="dcterms:W3CDTF">2008-07-17T15:52:06Z</dcterms:created>
  <dcterms:modified xsi:type="dcterms:W3CDTF">2013-12-19T06:08:15Z</dcterms:modified>
</cp:coreProperties>
</file>